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4" r:id="rId1"/>
    <p:sldMasterId id="2147483725" r:id="rId2"/>
    <p:sldMasterId id="2147483700" r:id="rId3"/>
    <p:sldMasterId id="2147483712" r:id="rId4"/>
    <p:sldMasterId id="2147483687" r:id="rId5"/>
    <p:sldMasterId id="2147483678" r:id="rId6"/>
  </p:sldMasterIdLst>
  <p:notesMasterIdLst>
    <p:notesMasterId r:id="rId41"/>
  </p:notesMasterIdLst>
  <p:handoutMasterIdLst>
    <p:handoutMasterId r:id="rId42"/>
  </p:handoutMasterIdLst>
  <p:sldIdLst>
    <p:sldId id="276" r:id="rId7"/>
    <p:sldId id="302" r:id="rId8"/>
    <p:sldId id="349" r:id="rId9"/>
    <p:sldId id="351" r:id="rId10"/>
    <p:sldId id="318" r:id="rId11"/>
    <p:sldId id="319" r:id="rId12"/>
    <p:sldId id="305" r:id="rId13"/>
    <p:sldId id="352" r:id="rId14"/>
    <p:sldId id="353" r:id="rId15"/>
    <p:sldId id="354" r:id="rId16"/>
    <p:sldId id="357" r:id="rId17"/>
    <p:sldId id="358" r:id="rId18"/>
    <p:sldId id="359" r:id="rId19"/>
    <p:sldId id="355" r:id="rId20"/>
    <p:sldId id="342" r:id="rId21"/>
    <p:sldId id="362" r:id="rId22"/>
    <p:sldId id="322" r:id="rId23"/>
    <p:sldId id="323" r:id="rId24"/>
    <p:sldId id="344" r:id="rId25"/>
    <p:sldId id="324" r:id="rId26"/>
    <p:sldId id="327" r:id="rId27"/>
    <p:sldId id="326" r:id="rId28"/>
    <p:sldId id="366" r:id="rId29"/>
    <p:sldId id="363" r:id="rId30"/>
    <p:sldId id="343" r:id="rId31"/>
    <p:sldId id="279" r:id="rId32"/>
    <p:sldId id="333" r:id="rId33"/>
    <p:sldId id="330" r:id="rId34"/>
    <p:sldId id="336" r:id="rId35"/>
    <p:sldId id="367" r:id="rId36"/>
    <p:sldId id="364" r:id="rId37"/>
    <p:sldId id="328" r:id="rId38"/>
    <p:sldId id="329" r:id="rId39"/>
    <p:sldId id="278" r:id="rId40"/>
  </p:sldIdLst>
  <p:sldSz cx="9144000" cy="6858000" type="screen4x3"/>
  <p:notesSz cx="67945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36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5935"/>
          </a:xfrm>
          <a:prstGeom prst="rect">
            <a:avLst/>
          </a:prstGeom>
        </p:spPr>
        <p:txBody>
          <a:bodyPr vert="horz" lIns="95492" tIns="47746" rIns="95492" bIns="4774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1"/>
            <a:ext cx="2944283" cy="495935"/>
          </a:xfrm>
          <a:prstGeom prst="rect">
            <a:avLst/>
          </a:prstGeom>
        </p:spPr>
        <p:txBody>
          <a:bodyPr vert="horz" lIns="95492" tIns="47746" rIns="95492" bIns="47746" rtlCol="0"/>
          <a:lstStyle>
            <a:lvl1pPr algn="r">
              <a:defRPr sz="1300"/>
            </a:lvl1pPr>
          </a:lstStyle>
          <a:p>
            <a:fld id="{B005AB57-8410-4CB8-8E27-9E19BB5B6CF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5492" tIns="47746" rIns="95492" bIns="4774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5492" tIns="47746" rIns="95492" bIns="47746" rtlCol="0" anchor="b"/>
          <a:lstStyle>
            <a:lvl1pPr algn="r">
              <a:defRPr sz="1300"/>
            </a:lvl1pPr>
          </a:lstStyle>
          <a:p>
            <a:fld id="{9124957C-BC95-49C9-9CA9-05B7FCCA5C7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486" cy="495397"/>
          </a:xfrm>
          <a:prstGeom prst="rect">
            <a:avLst/>
          </a:prstGeom>
        </p:spPr>
        <p:txBody>
          <a:bodyPr vert="horz" lIns="88157" tIns="44079" rIns="88157" bIns="4407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496" y="0"/>
            <a:ext cx="2944486" cy="495397"/>
          </a:xfrm>
          <a:prstGeom prst="rect">
            <a:avLst/>
          </a:prstGeom>
        </p:spPr>
        <p:txBody>
          <a:bodyPr vert="horz" lIns="88157" tIns="44079" rIns="88157" bIns="44079" rtlCol="0"/>
          <a:lstStyle>
            <a:lvl1pPr algn="r">
              <a:defRPr sz="1200"/>
            </a:lvl1pPr>
          </a:lstStyle>
          <a:p>
            <a:fld id="{70FC1CAF-A4C7-4421-9AAF-2EB014A5E96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57" tIns="44079" rIns="88157" bIns="4407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147" y="4710883"/>
            <a:ext cx="5436208" cy="4463184"/>
          </a:xfrm>
          <a:prstGeom prst="rect">
            <a:avLst/>
          </a:prstGeom>
        </p:spPr>
        <p:txBody>
          <a:bodyPr vert="horz" lIns="88157" tIns="44079" rIns="88157" bIns="44079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765"/>
            <a:ext cx="2944486" cy="495397"/>
          </a:xfrm>
          <a:prstGeom prst="rect">
            <a:avLst/>
          </a:prstGeom>
        </p:spPr>
        <p:txBody>
          <a:bodyPr vert="horz" lIns="88157" tIns="44079" rIns="88157" bIns="4407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496" y="9421765"/>
            <a:ext cx="2944486" cy="495397"/>
          </a:xfrm>
          <a:prstGeom prst="rect">
            <a:avLst/>
          </a:prstGeom>
        </p:spPr>
        <p:txBody>
          <a:bodyPr vert="horz" lIns="88157" tIns="44079" rIns="88157" bIns="44079" rtlCol="0" anchor="b"/>
          <a:lstStyle>
            <a:lvl1pPr algn="r">
              <a:defRPr sz="1200"/>
            </a:lvl1pPr>
          </a:lstStyle>
          <a:p>
            <a:fld id="{DDEF76D6-D67C-4446-8C69-1E22435E916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5076056" y="6355068"/>
            <a:ext cx="3326320" cy="531960"/>
            <a:chOff x="5494152" y="6352862"/>
            <a:chExt cx="3182304" cy="531960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2785" t="53765" r="42170" b="42297"/>
            <a:stretch>
              <a:fillRect/>
            </a:stretch>
          </p:blipFill>
          <p:spPr bwMode="auto">
            <a:xfrm>
              <a:off x="5494152" y="6352862"/>
              <a:ext cx="65645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5692" t="45891" r="43830" b="50172"/>
            <a:stretch>
              <a:fillRect/>
            </a:stretch>
          </p:blipFill>
          <p:spPr bwMode="auto">
            <a:xfrm>
              <a:off x="6012160" y="6352862"/>
              <a:ext cx="266429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5692" t="48844" r="43830" b="47219"/>
            <a:stretch>
              <a:fillRect/>
            </a:stretch>
          </p:blipFill>
          <p:spPr bwMode="auto">
            <a:xfrm>
              <a:off x="5566160" y="6596790"/>
              <a:ext cx="266429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2400" y="6076950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de-DE" sz="1800" dirty="0"/>
          </a:p>
          <a:p>
            <a:pPr algn="r">
              <a:defRPr/>
            </a:pPr>
            <a:fld id="{F2FD8836-21F7-46C5-BED3-BAA90EEDC296}" type="slidenum">
              <a:rPr lang="de-DE" sz="1800"/>
              <a:pPr algn="r">
                <a:defRPr/>
              </a:pPr>
              <a:t>‹Nr.›</a:t>
            </a:fld>
            <a:endParaRPr lang="de-DE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4"/>
          <p:cNvSpPr txBox="1">
            <a:spLocks/>
          </p:cNvSpPr>
          <p:nvPr userDrawn="1"/>
        </p:nvSpPr>
        <p:spPr bwMode="auto">
          <a:xfrm>
            <a:off x="539552" y="198438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200" b="1" kern="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Vorteil einer zylindrischen Düse</a:t>
            </a:r>
          </a:p>
        </p:txBody>
      </p:sp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304800" y="1378991"/>
            <a:ext cx="8659813" cy="2062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269875" indent="-177800" algn="l">
              <a:buFont typeface="Arial" charset="0"/>
              <a:buChar char="•"/>
            </a:pPr>
            <a:r>
              <a:rPr lang="en-GB" sz="3200" b="1" dirty="0" err="1">
                <a:solidFill>
                  <a:srgbClr val="FF0000"/>
                </a:solidFill>
              </a:rPr>
              <a:t>Der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zylindrische</a:t>
            </a:r>
            <a:r>
              <a:rPr lang="en-GB" sz="3200" b="1" dirty="0">
                <a:solidFill>
                  <a:srgbClr val="FF0000"/>
                </a:solidFill>
              </a:rPr>
              <a:t> Dorn </a:t>
            </a:r>
            <a:r>
              <a:rPr lang="en-GB" sz="3200" b="1" dirty="0" err="1">
                <a:solidFill>
                  <a:srgbClr val="FF0000"/>
                </a:solidFill>
              </a:rPr>
              <a:t>kann</a:t>
            </a:r>
            <a:r>
              <a:rPr lang="en-GB" sz="3200" b="1" dirty="0">
                <a:solidFill>
                  <a:srgbClr val="FF0000"/>
                </a:solidFill>
              </a:rPr>
              <a:t> axial </a:t>
            </a:r>
            <a:r>
              <a:rPr lang="en-GB" sz="3200" b="1" dirty="0" err="1">
                <a:solidFill>
                  <a:srgbClr val="FF0000"/>
                </a:solidFill>
              </a:rPr>
              <a:t>verschoben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werden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wobei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sich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weder</a:t>
            </a:r>
            <a:r>
              <a:rPr lang="en-GB" sz="3200" b="1" dirty="0">
                <a:solidFill>
                  <a:srgbClr val="FF0000"/>
                </a:solidFill>
              </a:rPr>
              <a:t> die </a:t>
            </a:r>
            <a:r>
              <a:rPr lang="en-GB" sz="3200" b="1" dirty="0" err="1">
                <a:solidFill>
                  <a:srgbClr val="FF0000"/>
                </a:solidFill>
              </a:rPr>
              <a:t>Dicke</a:t>
            </a:r>
            <a:r>
              <a:rPr lang="en-GB" sz="3200" b="1" dirty="0">
                <a:solidFill>
                  <a:srgbClr val="FF0000"/>
                </a:solidFill>
              </a:rPr>
              <a:t> des </a:t>
            </a:r>
            <a:r>
              <a:rPr lang="en-GB" sz="3200" b="1" dirty="0" err="1">
                <a:solidFill>
                  <a:srgbClr val="FF0000"/>
                </a:solidFill>
              </a:rPr>
              <a:t>Vorformlings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noch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dessen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Austrittsgeschwindigkeit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ändert</a:t>
            </a:r>
            <a:r>
              <a:rPr lang="en-GB" sz="3200" b="1" dirty="0">
                <a:solidFill>
                  <a:srgbClr val="FF0000"/>
                </a:solidFill>
              </a:rPr>
              <a:t>!</a:t>
            </a:r>
            <a:r>
              <a:rPr lang="en-GB" sz="3200" b="1" dirty="0"/>
              <a:t> </a:t>
            </a:r>
            <a:endParaRPr lang="en-GB" sz="2400" dirty="0"/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293688" y="3611016"/>
            <a:ext cx="8850312" cy="25542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269875" indent="-177800" algn="l">
              <a:buFont typeface="Arial" charset="0"/>
              <a:buChar char="•"/>
            </a:pPr>
            <a:r>
              <a:rPr lang="en-GB" sz="3200" b="1" dirty="0" err="1">
                <a:solidFill>
                  <a:srgbClr val="FF3300"/>
                </a:solidFill>
              </a:rPr>
              <a:t>Mit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einer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zylindrischen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Düse</a:t>
            </a:r>
            <a:r>
              <a:rPr lang="en-GB" sz="3200" b="1" dirty="0">
                <a:solidFill>
                  <a:srgbClr val="FF3300"/>
                </a:solidFill>
              </a:rPr>
              <a:t> und </a:t>
            </a:r>
            <a:r>
              <a:rPr lang="en-GB" sz="3200" b="1" dirty="0" err="1">
                <a:solidFill>
                  <a:srgbClr val="FF3300"/>
                </a:solidFill>
              </a:rPr>
              <a:t>einem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zylindrischen</a:t>
            </a:r>
            <a:r>
              <a:rPr lang="en-GB" sz="3200" b="1" dirty="0">
                <a:solidFill>
                  <a:srgbClr val="FF3300"/>
                </a:solidFill>
              </a:rPr>
              <a:t> Dorn </a:t>
            </a:r>
            <a:r>
              <a:rPr lang="en-GB" sz="3200" b="1" dirty="0" err="1">
                <a:solidFill>
                  <a:srgbClr val="FF3300"/>
                </a:solidFill>
              </a:rPr>
              <a:t>kann</a:t>
            </a:r>
            <a:r>
              <a:rPr lang="en-GB" sz="3200" b="1" dirty="0">
                <a:solidFill>
                  <a:srgbClr val="FF3300"/>
                </a:solidFill>
              </a:rPr>
              <a:t> man in </a:t>
            </a:r>
            <a:r>
              <a:rPr lang="en-GB" sz="3200" b="1" dirty="0" err="1">
                <a:solidFill>
                  <a:srgbClr val="FF3300"/>
                </a:solidFill>
              </a:rPr>
              <a:t>einfacher</a:t>
            </a:r>
            <a:r>
              <a:rPr lang="en-GB" sz="3200" b="1" dirty="0">
                <a:solidFill>
                  <a:srgbClr val="FF3300"/>
                </a:solidFill>
              </a:rPr>
              <a:t> Weise die </a:t>
            </a:r>
            <a:r>
              <a:rPr lang="en-GB" sz="3200" b="1" dirty="0" err="1">
                <a:solidFill>
                  <a:srgbClr val="FF3300"/>
                </a:solidFill>
              </a:rPr>
              <a:t>Wanddicke</a:t>
            </a:r>
            <a:r>
              <a:rPr lang="en-GB" sz="3200" b="1" dirty="0">
                <a:solidFill>
                  <a:srgbClr val="FF3300"/>
                </a:solidFill>
              </a:rPr>
              <a:t> des </a:t>
            </a:r>
            <a:r>
              <a:rPr lang="en-GB" sz="3200" b="1" dirty="0" err="1">
                <a:solidFill>
                  <a:srgbClr val="FF3300"/>
                </a:solidFill>
              </a:rPr>
              <a:t>Vorformlings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sowohl</a:t>
            </a:r>
            <a:r>
              <a:rPr lang="en-GB" sz="3200" b="1" dirty="0">
                <a:solidFill>
                  <a:srgbClr val="FF3300"/>
                </a:solidFill>
              </a:rPr>
              <a:t> in </a:t>
            </a:r>
            <a:r>
              <a:rPr lang="en-GB" sz="3200" b="1" dirty="0" err="1">
                <a:solidFill>
                  <a:srgbClr val="FF3300"/>
                </a:solidFill>
              </a:rPr>
              <a:t>Abzugsrichtung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als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auch</a:t>
            </a:r>
            <a:r>
              <a:rPr lang="en-GB" sz="3200" b="1" dirty="0">
                <a:solidFill>
                  <a:srgbClr val="FF3300"/>
                </a:solidFill>
              </a:rPr>
              <a:t> in </a:t>
            </a:r>
            <a:r>
              <a:rPr lang="en-GB" sz="3200" b="1" dirty="0" err="1">
                <a:solidFill>
                  <a:srgbClr val="FF3300"/>
                </a:solidFill>
              </a:rPr>
              <a:t>Umfangsrichtung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verändern</a:t>
            </a:r>
            <a:r>
              <a:rPr lang="en-GB" sz="3200" b="1" dirty="0">
                <a:solidFill>
                  <a:srgbClr val="FF3300"/>
                </a:solidFill>
              </a:rPr>
              <a:t>.</a:t>
            </a:r>
            <a:endParaRPr lang="en-GB" sz="32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5076056" y="6355068"/>
            <a:ext cx="3326320" cy="531960"/>
            <a:chOff x="5494152" y="6352862"/>
            <a:chExt cx="3182304" cy="531960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2785" t="53765" r="42170" b="42297"/>
            <a:stretch>
              <a:fillRect/>
            </a:stretch>
          </p:blipFill>
          <p:spPr bwMode="auto">
            <a:xfrm>
              <a:off x="5494152" y="6352862"/>
              <a:ext cx="65645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5692" t="45891" r="43830" b="50172"/>
            <a:stretch>
              <a:fillRect/>
            </a:stretch>
          </p:blipFill>
          <p:spPr bwMode="auto">
            <a:xfrm>
              <a:off x="6012160" y="6352862"/>
              <a:ext cx="266429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5692" t="48844" r="43830" b="47219"/>
            <a:stretch>
              <a:fillRect/>
            </a:stretch>
          </p:blipFill>
          <p:spPr bwMode="auto">
            <a:xfrm>
              <a:off x="5566160" y="6596790"/>
              <a:ext cx="266429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5076056" y="6355068"/>
            <a:ext cx="3326320" cy="531960"/>
            <a:chOff x="5494152" y="6352862"/>
            <a:chExt cx="3182304" cy="531960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2785" t="53765" r="42170" b="42297"/>
            <a:stretch>
              <a:fillRect/>
            </a:stretch>
          </p:blipFill>
          <p:spPr bwMode="auto">
            <a:xfrm>
              <a:off x="5494152" y="6352862"/>
              <a:ext cx="65645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5692" t="45891" r="43830" b="50172"/>
            <a:stretch>
              <a:fillRect/>
            </a:stretch>
          </p:blipFill>
          <p:spPr bwMode="auto">
            <a:xfrm>
              <a:off x="6012160" y="6352862"/>
              <a:ext cx="266429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5692" t="48844" r="43830" b="47219"/>
            <a:stretch>
              <a:fillRect/>
            </a:stretch>
          </p:blipFill>
          <p:spPr bwMode="auto">
            <a:xfrm>
              <a:off x="5566160" y="6596790"/>
              <a:ext cx="266429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4"/>
          <p:cNvSpPr txBox="1">
            <a:spLocks/>
          </p:cNvSpPr>
          <p:nvPr userDrawn="1"/>
        </p:nvSpPr>
        <p:spPr bwMode="auto">
          <a:xfrm>
            <a:off x="539552" y="198438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200" b="1" kern="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Vorteil einer zylindrischen Düse</a:t>
            </a:r>
          </a:p>
        </p:txBody>
      </p:sp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304800" y="1378991"/>
            <a:ext cx="8659813" cy="2062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269875" indent="-177800" algn="l">
              <a:buFont typeface="Arial" charset="0"/>
              <a:buChar char="•"/>
            </a:pPr>
            <a:r>
              <a:rPr lang="en-GB" sz="3200" b="1" dirty="0" err="1">
                <a:solidFill>
                  <a:srgbClr val="FF0000"/>
                </a:solidFill>
              </a:rPr>
              <a:t>Der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zylindrische</a:t>
            </a:r>
            <a:r>
              <a:rPr lang="en-GB" sz="3200" b="1" dirty="0">
                <a:solidFill>
                  <a:srgbClr val="FF0000"/>
                </a:solidFill>
              </a:rPr>
              <a:t> Dorn </a:t>
            </a:r>
            <a:r>
              <a:rPr lang="en-GB" sz="3200" b="1" dirty="0" err="1">
                <a:solidFill>
                  <a:srgbClr val="FF0000"/>
                </a:solidFill>
              </a:rPr>
              <a:t>kann</a:t>
            </a:r>
            <a:r>
              <a:rPr lang="en-GB" sz="3200" b="1" dirty="0">
                <a:solidFill>
                  <a:srgbClr val="FF0000"/>
                </a:solidFill>
              </a:rPr>
              <a:t> axial </a:t>
            </a:r>
            <a:r>
              <a:rPr lang="en-GB" sz="3200" b="1" dirty="0" err="1">
                <a:solidFill>
                  <a:srgbClr val="FF0000"/>
                </a:solidFill>
              </a:rPr>
              <a:t>verschoben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werden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wobei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sich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weder</a:t>
            </a:r>
            <a:r>
              <a:rPr lang="en-GB" sz="3200" b="1" dirty="0">
                <a:solidFill>
                  <a:srgbClr val="FF0000"/>
                </a:solidFill>
              </a:rPr>
              <a:t> die </a:t>
            </a:r>
            <a:r>
              <a:rPr lang="en-GB" sz="3200" b="1" dirty="0" err="1">
                <a:solidFill>
                  <a:srgbClr val="FF0000"/>
                </a:solidFill>
              </a:rPr>
              <a:t>Dicke</a:t>
            </a:r>
            <a:r>
              <a:rPr lang="en-GB" sz="3200" b="1" dirty="0">
                <a:solidFill>
                  <a:srgbClr val="FF0000"/>
                </a:solidFill>
              </a:rPr>
              <a:t> des </a:t>
            </a:r>
            <a:r>
              <a:rPr lang="en-GB" sz="3200" b="1" dirty="0" err="1">
                <a:solidFill>
                  <a:srgbClr val="FF0000"/>
                </a:solidFill>
              </a:rPr>
              <a:t>Vorformlings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noch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dessen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Austrittsgeschwindigkeit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ändert</a:t>
            </a:r>
            <a:r>
              <a:rPr lang="en-GB" sz="3200" b="1" dirty="0">
                <a:solidFill>
                  <a:srgbClr val="FF0000"/>
                </a:solidFill>
              </a:rPr>
              <a:t>!</a:t>
            </a:r>
            <a:r>
              <a:rPr lang="en-GB" sz="3200" b="1" dirty="0"/>
              <a:t> </a:t>
            </a:r>
            <a:endParaRPr lang="en-GB" sz="2400" dirty="0"/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293688" y="3611016"/>
            <a:ext cx="8850312" cy="25542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269875" indent="-177800" algn="l">
              <a:buFont typeface="Arial" charset="0"/>
              <a:buChar char="•"/>
            </a:pPr>
            <a:r>
              <a:rPr lang="en-GB" sz="3200" b="1" dirty="0" err="1">
                <a:solidFill>
                  <a:srgbClr val="FF3300"/>
                </a:solidFill>
              </a:rPr>
              <a:t>Mit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einer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zylindrischen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Düse</a:t>
            </a:r>
            <a:r>
              <a:rPr lang="en-GB" sz="3200" b="1" dirty="0">
                <a:solidFill>
                  <a:srgbClr val="FF3300"/>
                </a:solidFill>
              </a:rPr>
              <a:t> und </a:t>
            </a:r>
            <a:r>
              <a:rPr lang="en-GB" sz="3200" b="1" dirty="0" err="1">
                <a:solidFill>
                  <a:srgbClr val="FF3300"/>
                </a:solidFill>
              </a:rPr>
              <a:t>einem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zylindrischen</a:t>
            </a:r>
            <a:r>
              <a:rPr lang="en-GB" sz="3200" b="1" dirty="0">
                <a:solidFill>
                  <a:srgbClr val="FF3300"/>
                </a:solidFill>
              </a:rPr>
              <a:t> Dorn </a:t>
            </a:r>
            <a:r>
              <a:rPr lang="en-GB" sz="3200" b="1" dirty="0" err="1">
                <a:solidFill>
                  <a:srgbClr val="FF3300"/>
                </a:solidFill>
              </a:rPr>
              <a:t>kann</a:t>
            </a:r>
            <a:r>
              <a:rPr lang="en-GB" sz="3200" b="1" dirty="0">
                <a:solidFill>
                  <a:srgbClr val="FF3300"/>
                </a:solidFill>
              </a:rPr>
              <a:t> man in </a:t>
            </a:r>
            <a:r>
              <a:rPr lang="en-GB" sz="3200" b="1" dirty="0" err="1">
                <a:solidFill>
                  <a:srgbClr val="FF3300"/>
                </a:solidFill>
              </a:rPr>
              <a:t>einfacher</a:t>
            </a:r>
            <a:r>
              <a:rPr lang="en-GB" sz="3200" b="1" dirty="0">
                <a:solidFill>
                  <a:srgbClr val="FF3300"/>
                </a:solidFill>
              </a:rPr>
              <a:t> Weise die </a:t>
            </a:r>
            <a:r>
              <a:rPr lang="en-GB" sz="3200" b="1" dirty="0" err="1">
                <a:solidFill>
                  <a:srgbClr val="FF3300"/>
                </a:solidFill>
              </a:rPr>
              <a:t>Wanddicke</a:t>
            </a:r>
            <a:r>
              <a:rPr lang="en-GB" sz="3200" b="1" dirty="0">
                <a:solidFill>
                  <a:srgbClr val="FF3300"/>
                </a:solidFill>
              </a:rPr>
              <a:t> des </a:t>
            </a:r>
            <a:r>
              <a:rPr lang="en-GB" sz="3200" b="1" dirty="0" err="1">
                <a:solidFill>
                  <a:srgbClr val="FF3300"/>
                </a:solidFill>
              </a:rPr>
              <a:t>Vorformlings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sowohl</a:t>
            </a:r>
            <a:r>
              <a:rPr lang="en-GB" sz="3200" b="1" dirty="0">
                <a:solidFill>
                  <a:srgbClr val="FF3300"/>
                </a:solidFill>
              </a:rPr>
              <a:t> in </a:t>
            </a:r>
            <a:r>
              <a:rPr lang="en-GB" sz="3200" b="1" dirty="0" err="1">
                <a:solidFill>
                  <a:srgbClr val="FF3300"/>
                </a:solidFill>
              </a:rPr>
              <a:t>Abzugsrichtung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als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auch</a:t>
            </a:r>
            <a:r>
              <a:rPr lang="en-GB" sz="3200" b="1" dirty="0">
                <a:solidFill>
                  <a:srgbClr val="FF3300"/>
                </a:solidFill>
              </a:rPr>
              <a:t> in </a:t>
            </a:r>
            <a:r>
              <a:rPr lang="en-GB" sz="3200" b="1" dirty="0" err="1">
                <a:solidFill>
                  <a:srgbClr val="FF3300"/>
                </a:solidFill>
              </a:rPr>
              <a:t>Umfangsrichtung</a:t>
            </a:r>
            <a:r>
              <a:rPr lang="en-GB" sz="3200" b="1" dirty="0">
                <a:solidFill>
                  <a:srgbClr val="FF3300"/>
                </a:solidFill>
              </a:rPr>
              <a:t> </a:t>
            </a:r>
            <a:r>
              <a:rPr lang="en-GB" sz="3200" b="1" dirty="0" err="1">
                <a:solidFill>
                  <a:srgbClr val="FF3300"/>
                </a:solidFill>
              </a:rPr>
              <a:t>verändern</a:t>
            </a:r>
            <a:r>
              <a:rPr lang="en-GB" sz="3200" b="1" dirty="0">
                <a:solidFill>
                  <a:srgbClr val="FF3300"/>
                </a:solidFill>
              </a:rPr>
              <a:t>.</a:t>
            </a:r>
            <a:endParaRPr lang="en-GB" sz="32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algn="ctr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" name="Rechteck 12"/>
          <p:cNvSpPr>
            <a:spLocks noChangeArrowheads="1"/>
          </p:cNvSpPr>
          <p:nvPr userDrawn="1"/>
        </p:nvSpPr>
        <p:spPr bwMode="auto">
          <a:xfrm>
            <a:off x="1" y="0"/>
            <a:ext cx="9144000" cy="685799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27075" y="400050"/>
            <a:ext cx="3175" cy="3175"/>
            <a:chOff x="458" y="252"/>
            <a:chExt cx="2" cy="2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008E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7FC6C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F07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28600" y="4343400"/>
            <a:ext cx="106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14400" y="342900"/>
            <a:ext cx="63246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300" b="1">
                <a:latin typeface="Isonorm3098 LW20" pitchFamily="2" charset="0"/>
              </a:rPr>
              <a:t> </a:t>
            </a:r>
          </a:p>
        </p:txBody>
      </p:sp>
      <p:pic>
        <p:nvPicPr>
          <p:cNvPr id="22" name="Picture 9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63538"/>
            <a:ext cx="2078037" cy="37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7"/>
          <p:cNvSpPr>
            <a:spLocks noChangeArrowheads="1"/>
          </p:cNvSpPr>
          <p:nvPr userDrawn="1"/>
        </p:nvSpPr>
        <p:spPr bwMode="auto">
          <a:xfrm>
            <a:off x="-65089" y="6153150"/>
            <a:ext cx="31607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600" dirty="0"/>
          </a:p>
          <a:p>
            <a:pPr>
              <a:defRPr/>
            </a:pPr>
            <a:r>
              <a:rPr lang="de-DE" sz="1600" b="1" dirty="0"/>
              <a:t>           Dr.-Ing. Heinz </a:t>
            </a:r>
            <a:r>
              <a:rPr lang="de-DE" sz="1600" b="1" dirty="0" smtClean="0"/>
              <a:t>Groß</a:t>
            </a:r>
            <a:endParaRPr lang="de-DE" sz="1600" b="1" dirty="0"/>
          </a:p>
        </p:txBody>
      </p:sp>
      <p:sp>
        <p:nvSpPr>
          <p:cNvPr id="25" name="Rectangle 9"/>
          <p:cNvSpPr>
            <a:spLocks noChangeArrowheads="1"/>
          </p:cNvSpPr>
          <p:nvPr userDrawn="1"/>
        </p:nvSpPr>
        <p:spPr bwMode="auto">
          <a:xfrm>
            <a:off x="7772400" y="6076950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de-DE" sz="1800"/>
          </a:p>
          <a:p>
            <a:pPr algn="r">
              <a:defRPr/>
            </a:pPr>
            <a:fld id="{F2FD8836-21F7-46C5-BED3-BAA90EEDC296}" type="slidenum">
              <a:rPr lang="de-DE" sz="1800"/>
              <a:pPr algn="r">
                <a:defRPr/>
              </a:pPr>
              <a:t>‹Nr.›</a:t>
            </a:fld>
            <a:endParaRPr lang="de-DE" sz="1800"/>
          </a:p>
        </p:txBody>
      </p:sp>
      <p:sp>
        <p:nvSpPr>
          <p:cNvPr id="26" name="Line 16"/>
          <p:cNvSpPr>
            <a:spLocks noChangeShapeType="1"/>
          </p:cNvSpPr>
          <p:nvPr userDrawn="1"/>
        </p:nvSpPr>
        <p:spPr bwMode="auto">
          <a:xfrm>
            <a:off x="457200" y="6324600"/>
            <a:ext cx="830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pSp>
        <p:nvGrpSpPr>
          <p:cNvPr id="3" name="Group 10"/>
          <p:cNvGrpSpPr>
            <a:grpSpLocks/>
          </p:cNvGrpSpPr>
          <p:nvPr userDrawn="1"/>
        </p:nvGrpSpPr>
        <p:grpSpPr bwMode="auto">
          <a:xfrm>
            <a:off x="8001000" y="152400"/>
            <a:ext cx="609600" cy="762000"/>
            <a:chOff x="145" y="3491"/>
            <a:chExt cx="447" cy="714"/>
          </a:xfrm>
        </p:grpSpPr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423" y="3491"/>
              <a:ext cx="59" cy="7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/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45" y="3612"/>
              <a:ext cx="447" cy="472"/>
              <a:chOff x="145" y="3612"/>
              <a:chExt cx="447" cy="472"/>
            </a:xfrm>
          </p:grpSpPr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145" y="3610"/>
                <a:ext cx="447" cy="476"/>
              </a:xfrm>
              <a:custGeom>
                <a:avLst/>
                <a:gdLst/>
                <a:ahLst/>
                <a:cxnLst>
                  <a:cxn ang="0">
                    <a:pos x="374" y="121"/>
                  </a:cxn>
                  <a:cxn ang="0">
                    <a:pos x="398" y="133"/>
                  </a:cxn>
                  <a:cxn ang="0">
                    <a:pos x="410" y="157"/>
                  </a:cxn>
                  <a:cxn ang="0">
                    <a:pos x="423" y="194"/>
                  </a:cxn>
                  <a:cxn ang="0">
                    <a:pos x="423" y="242"/>
                  </a:cxn>
                  <a:cxn ang="0">
                    <a:pos x="410" y="278"/>
                  </a:cxn>
                  <a:cxn ang="0">
                    <a:pos x="386" y="315"/>
                  </a:cxn>
                  <a:cxn ang="0">
                    <a:pos x="362" y="351"/>
                  </a:cxn>
                  <a:cxn ang="0">
                    <a:pos x="326" y="375"/>
                  </a:cxn>
                  <a:cxn ang="0">
                    <a:pos x="278" y="387"/>
                  </a:cxn>
                  <a:cxn ang="0">
                    <a:pos x="205" y="399"/>
                  </a:cxn>
                  <a:cxn ang="0">
                    <a:pos x="145" y="387"/>
                  </a:cxn>
                  <a:cxn ang="0">
                    <a:pos x="84" y="351"/>
                  </a:cxn>
                  <a:cxn ang="0">
                    <a:pos x="60" y="327"/>
                  </a:cxn>
                  <a:cxn ang="0">
                    <a:pos x="36" y="278"/>
                  </a:cxn>
                  <a:cxn ang="0">
                    <a:pos x="24" y="242"/>
                  </a:cxn>
                  <a:cxn ang="0">
                    <a:pos x="24" y="194"/>
                  </a:cxn>
                  <a:cxn ang="0">
                    <a:pos x="36" y="157"/>
                  </a:cxn>
                  <a:cxn ang="0">
                    <a:pos x="48" y="133"/>
                  </a:cxn>
                  <a:cxn ang="0">
                    <a:pos x="72" y="109"/>
                  </a:cxn>
                  <a:cxn ang="0">
                    <a:pos x="109" y="85"/>
                  </a:cxn>
                  <a:cxn ang="0">
                    <a:pos x="109" y="73"/>
                  </a:cxn>
                  <a:cxn ang="0">
                    <a:pos x="109" y="73"/>
                  </a:cxn>
                  <a:cxn ang="0">
                    <a:pos x="48" y="73"/>
                  </a:cxn>
                  <a:cxn ang="0">
                    <a:pos x="36" y="85"/>
                  </a:cxn>
                  <a:cxn ang="0">
                    <a:pos x="24" y="97"/>
                  </a:cxn>
                  <a:cxn ang="0">
                    <a:pos x="12" y="170"/>
                  </a:cxn>
                  <a:cxn ang="0">
                    <a:pos x="12" y="242"/>
                  </a:cxn>
                  <a:cxn ang="0">
                    <a:pos x="12" y="303"/>
                  </a:cxn>
                  <a:cxn ang="0">
                    <a:pos x="36" y="363"/>
                  </a:cxn>
                  <a:cxn ang="0">
                    <a:pos x="72" y="399"/>
                  </a:cxn>
                  <a:cxn ang="0">
                    <a:pos x="121" y="436"/>
                  </a:cxn>
                  <a:cxn ang="0">
                    <a:pos x="169" y="460"/>
                  </a:cxn>
                  <a:cxn ang="0">
                    <a:pos x="229" y="472"/>
                  </a:cxn>
                  <a:cxn ang="0">
                    <a:pos x="290" y="460"/>
                  </a:cxn>
                  <a:cxn ang="0">
                    <a:pos x="338" y="436"/>
                  </a:cxn>
                  <a:cxn ang="0">
                    <a:pos x="386" y="399"/>
                  </a:cxn>
                  <a:cxn ang="0">
                    <a:pos x="410" y="363"/>
                  </a:cxn>
                  <a:cxn ang="0">
                    <a:pos x="435" y="303"/>
                  </a:cxn>
                  <a:cxn ang="0">
                    <a:pos x="447" y="254"/>
                  </a:cxn>
                  <a:cxn ang="0">
                    <a:pos x="435" y="194"/>
                  </a:cxn>
                  <a:cxn ang="0">
                    <a:pos x="435" y="145"/>
                  </a:cxn>
                  <a:cxn ang="0">
                    <a:pos x="423" y="97"/>
                  </a:cxn>
                  <a:cxn ang="0">
                    <a:pos x="410" y="73"/>
                  </a:cxn>
                  <a:cxn ang="0">
                    <a:pos x="386" y="61"/>
                  </a:cxn>
                  <a:cxn ang="0">
                    <a:pos x="266" y="61"/>
                  </a:cxn>
                  <a:cxn ang="0">
                    <a:pos x="253" y="49"/>
                  </a:cxn>
                  <a:cxn ang="0">
                    <a:pos x="253" y="36"/>
                  </a:cxn>
                  <a:cxn ang="0">
                    <a:pos x="253" y="0"/>
                  </a:cxn>
                  <a:cxn ang="0">
                    <a:pos x="241" y="0"/>
                  </a:cxn>
                  <a:cxn ang="0">
                    <a:pos x="229" y="0"/>
                  </a:cxn>
                  <a:cxn ang="0">
                    <a:pos x="229" y="73"/>
                  </a:cxn>
                  <a:cxn ang="0">
                    <a:pos x="229" y="182"/>
                  </a:cxn>
                  <a:cxn ang="0">
                    <a:pos x="241" y="206"/>
                  </a:cxn>
                  <a:cxn ang="0">
                    <a:pos x="241" y="206"/>
                  </a:cxn>
                  <a:cxn ang="0">
                    <a:pos x="253" y="206"/>
                  </a:cxn>
                  <a:cxn ang="0">
                    <a:pos x="253" y="157"/>
                  </a:cxn>
                  <a:cxn ang="0">
                    <a:pos x="266" y="133"/>
                  </a:cxn>
                  <a:cxn ang="0">
                    <a:pos x="278" y="121"/>
                  </a:cxn>
                  <a:cxn ang="0">
                    <a:pos x="338" y="121"/>
                  </a:cxn>
                </a:cxnLst>
                <a:rect l="0" t="0" r="r" b="b"/>
                <a:pathLst>
                  <a:path w="447" h="472">
                    <a:moveTo>
                      <a:pt x="338" y="121"/>
                    </a:moveTo>
                    <a:lnTo>
                      <a:pt x="350" y="121"/>
                    </a:lnTo>
                    <a:lnTo>
                      <a:pt x="362" y="121"/>
                    </a:lnTo>
                    <a:lnTo>
                      <a:pt x="374" y="121"/>
                    </a:lnTo>
                    <a:lnTo>
                      <a:pt x="374" y="121"/>
                    </a:lnTo>
                    <a:lnTo>
                      <a:pt x="386" y="121"/>
                    </a:lnTo>
                    <a:lnTo>
                      <a:pt x="386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57"/>
                    </a:lnTo>
                    <a:lnTo>
                      <a:pt x="410" y="157"/>
                    </a:lnTo>
                    <a:lnTo>
                      <a:pt x="410" y="170"/>
                    </a:lnTo>
                    <a:lnTo>
                      <a:pt x="410" y="170"/>
                    </a:lnTo>
                    <a:lnTo>
                      <a:pt x="423" y="182"/>
                    </a:lnTo>
                    <a:lnTo>
                      <a:pt x="423" y="182"/>
                    </a:lnTo>
                    <a:lnTo>
                      <a:pt x="423" y="194"/>
                    </a:lnTo>
                    <a:lnTo>
                      <a:pt x="423" y="206"/>
                    </a:lnTo>
                    <a:lnTo>
                      <a:pt x="423" y="218"/>
                    </a:lnTo>
                    <a:lnTo>
                      <a:pt x="423" y="230"/>
                    </a:lnTo>
                    <a:lnTo>
                      <a:pt x="423" y="230"/>
                    </a:lnTo>
                    <a:lnTo>
                      <a:pt x="423" y="242"/>
                    </a:lnTo>
                    <a:lnTo>
                      <a:pt x="423" y="254"/>
                    </a:lnTo>
                    <a:lnTo>
                      <a:pt x="410" y="254"/>
                    </a:lnTo>
                    <a:lnTo>
                      <a:pt x="410" y="266"/>
                    </a:lnTo>
                    <a:lnTo>
                      <a:pt x="410" y="266"/>
                    </a:lnTo>
                    <a:lnTo>
                      <a:pt x="410" y="278"/>
                    </a:lnTo>
                    <a:lnTo>
                      <a:pt x="410" y="291"/>
                    </a:lnTo>
                    <a:lnTo>
                      <a:pt x="398" y="291"/>
                    </a:lnTo>
                    <a:lnTo>
                      <a:pt x="398" y="303"/>
                    </a:lnTo>
                    <a:lnTo>
                      <a:pt x="398" y="315"/>
                    </a:lnTo>
                    <a:lnTo>
                      <a:pt x="386" y="315"/>
                    </a:lnTo>
                    <a:lnTo>
                      <a:pt x="386" y="327"/>
                    </a:lnTo>
                    <a:lnTo>
                      <a:pt x="374" y="327"/>
                    </a:lnTo>
                    <a:lnTo>
                      <a:pt x="374" y="339"/>
                    </a:lnTo>
                    <a:lnTo>
                      <a:pt x="362" y="339"/>
                    </a:lnTo>
                    <a:lnTo>
                      <a:pt x="362" y="351"/>
                    </a:lnTo>
                    <a:lnTo>
                      <a:pt x="350" y="351"/>
                    </a:lnTo>
                    <a:lnTo>
                      <a:pt x="350" y="363"/>
                    </a:lnTo>
                    <a:lnTo>
                      <a:pt x="338" y="363"/>
                    </a:lnTo>
                    <a:lnTo>
                      <a:pt x="326" y="375"/>
                    </a:lnTo>
                    <a:lnTo>
                      <a:pt x="326" y="375"/>
                    </a:lnTo>
                    <a:lnTo>
                      <a:pt x="314" y="375"/>
                    </a:lnTo>
                    <a:lnTo>
                      <a:pt x="302" y="387"/>
                    </a:lnTo>
                    <a:lnTo>
                      <a:pt x="290" y="387"/>
                    </a:lnTo>
                    <a:lnTo>
                      <a:pt x="278" y="387"/>
                    </a:lnTo>
                    <a:lnTo>
                      <a:pt x="278" y="387"/>
                    </a:lnTo>
                    <a:lnTo>
                      <a:pt x="266" y="387"/>
                    </a:lnTo>
                    <a:lnTo>
                      <a:pt x="253" y="387"/>
                    </a:lnTo>
                    <a:lnTo>
                      <a:pt x="241" y="399"/>
                    </a:lnTo>
                    <a:lnTo>
                      <a:pt x="229" y="399"/>
                    </a:lnTo>
                    <a:lnTo>
                      <a:pt x="205" y="399"/>
                    </a:lnTo>
                    <a:lnTo>
                      <a:pt x="193" y="387"/>
                    </a:lnTo>
                    <a:lnTo>
                      <a:pt x="181" y="387"/>
                    </a:lnTo>
                    <a:lnTo>
                      <a:pt x="169" y="387"/>
                    </a:lnTo>
                    <a:lnTo>
                      <a:pt x="157" y="387"/>
                    </a:lnTo>
                    <a:lnTo>
                      <a:pt x="145" y="387"/>
                    </a:lnTo>
                    <a:lnTo>
                      <a:pt x="133" y="375"/>
                    </a:lnTo>
                    <a:lnTo>
                      <a:pt x="121" y="375"/>
                    </a:lnTo>
                    <a:lnTo>
                      <a:pt x="109" y="363"/>
                    </a:lnTo>
                    <a:lnTo>
                      <a:pt x="97" y="363"/>
                    </a:lnTo>
                    <a:lnTo>
                      <a:pt x="84" y="351"/>
                    </a:lnTo>
                    <a:lnTo>
                      <a:pt x="84" y="351"/>
                    </a:lnTo>
                    <a:lnTo>
                      <a:pt x="72" y="339"/>
                    </a:lnTo>
                    <a:lnTo>
                      <a:pt x="72" y="339"/>
                    </a:lnTo>
                    <a:lnTo>
                      <a:pt x="60" y="327"/>
                    </a:lnTo>
                    <a:lnTo>
                      <a:pt x="60" y="327"/>
                    </a:lnTo>
                    <a:lnTo>
                      <a:pt x="48" y="315"/>
                    </a:lnTo>
                    <a:lnTo>
                      <a:pt x="48" y="303"/>
                    </a:lnTo>
                    <a:lnTo>
                      <a:pt x="48" y="303"/>
                    </a:lnTo>
                    <a:lnTo>
                      <a:pt x="36" y="291"/>
                    </a:lnTo>
                    <a:lnTo>
                      <a:pt x="36" y="278"/>
                    </a:lnTo>
                    <a:lnTo>
                      <a:pt x="36" y="278"/>
                    </a:lnTo>
                    <a:lnTo>
                      <a:pt x="36" y="266"/>
                    </a:lnTo>
                    <a:lnTo>
                      <a:pt x="36" y="266"/>
                    </a:lnTo>
                    <a:lnTo>
                      <a:pt x="24" y="254"/>
                    </a:lnTo>
                    <a:lnTo>
                      <a:pt x="24" y="242"/>
                    </a:lnTo>
                    <a:lnTo>
                      <a:pt x="24" y="230"/>
                    </a:lnTo>
                    <a:lnTo>
                      <a:pt x="24" y="218"/>
                    </a:lnTo>
                    <a:lnTo>
                      <a:pt x="24" y="206"/>
                    </a:lnTo>
                    <a:lnTo>
                      <a:pt x="24" y="206"/>
                    </a:lnTo>
                    <a:lnTo>
                      <a:pt x="24" y="194"/>
                    </a:lnTo>
                    <a:lnTo>
                      <a:pt x="24" y="182"/>
                    </a:lnTo>
                    <a:lnTo>
                      <a:pt x="24" y="182"/>
                    </a:lnTo>
                    <a:lnTo>
                      <a:pt x="36" y="170"/>
                    </a:lnTo>
                    <a:lnTo>
                      <a:pt x="36" y="157"/>
                    </a:lnTo>
                    <a:lnTo>
                      <a:pt x="36" y="157"/>
                    </a:lnTo>
                    <a:lnTo>
                      <a:pt x="36" y="145"/>
                    </a:lnTo>
                    <a:lnTo>
                      <a:pt x="48" y="145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72" y="109"/>
                    </a:lnTo>
                    <a:lnTo>
                      <a:pt x="72" y="109"/>
                    </a:lnTo>
                    <a:lnTo>
                      <a:pt x="84" y="97"/>
                    </a:lnTo>
                    <a:lnTo>
                      <a:pt x="97" y="97"/>
                    </a:lnTo>
                    <a:lnTo>
                      <a:pt x="97" y="97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84" y="73"/>
                    </a:lnTo>
                    <a:lnTo>
                      <a:pt x="72" y="73"/>
                    </a:lnTo>
                    <a:lnTo>
                      <a:pt x="60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24" y="85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121"/>
                    </a:lnTo>
                    <a:lnTo>
                      <a:pt x="12" y="133"/>
                    </a:lnTo>
                    <a:lnTo>
                      <a:pt x="12" y="145"/>
                    </a:lnTo>
                    <a:lnTo>
                      <a:pt x="12" y="157"/>
                    </a:lnTo>
                    <a:lnTo>
                      <a:pt x="12" y="170"/>
                    </a:lnTo>
                    <a:lnTo>
                      <a:pt x="12" y="182"/>
                    </a:lnTo>
                    <a:lnTo>
                      <a:pt x="12" y="194"/>
                    </a:lnTo>
                    <a:lnTo>
                      <a:pt x="0" y="218"/>
                    </a:lnTo>
                    <a:lnTo>
                      <a:pt x="12" y="230"/>
                    </a:lnTo>
                    <a:lnTo>
                      <a:pt x="12" y="242"/>
                    </a:lnTo>
                    <a:lnTo>
                      <a:pt x="12" y="254"/>
                    </a:lnTo>
                    <a:lnTo>
                      <a:pt x="12" y="266"/>
                    </a:lnTo>
                    <a:lnTo>
                      <a:pt x="12" y="278"/>
                    </a:lnTo>
                    <a:lnTo>
                      <a:pt x="12" y="291"/>
                    </a:lnTo>
                    <a:lnTo>
                      <a:pt x="12" y="303"/>
                    </a:lnTo>
                    <a:lnTo>
                      <a:pt x="24" y="315"/>
                    </a:lnTo>
                    <a:lnTo>
                      <a:pt x="24" y="327"/>
                    </a:lnTo>
                    <a:lnTo>
                      <a:pt x="36" y="339"/>
                    </a:lnTo>
                    <a:lnTo>
                      <a:pt x="36" y="351"/>
                    </a:lnTo>
                    <a:lnTo>
                      <a:pt x="36" y="363"/>
                    </a:lnTo>
                    <a:lnTo>
                      <a:pt x="48" y="363"/>
                    </a:lnTo>
                    <a:lnTo>
                      <a:pt x="48" y="375"/>
                    </a:lnTo>
                    <a:lnTo>
                      <a:pt x="60" y="387"/>
                    </a:lnTo>
                    <a:lnTo>
                      <a:pt x="72" y="399"/>
                    </a:lnTo>
                    <a:lnTo>
                      <a:pt x="72" y="399"/>
                    </a:lnTo>
                    <a:lnTo>
                      <a:pt x="84" y="412"/>
                    </a:lnTo>
                    <a:lnTo>
                      <a:pt x="97" y="424"/>
                    </a:lnTo>
                    <a:lnTo>
                      <a:pt x="97" y="424"/>
                    </a:lnTo>
                    <a:lnTo>
                      <a:pt x="109" y="436"/>
                    </a:lnTo>
                    <a:lnTo>
                      <a:pt x="121" y="436"/>
                    </a:lnTo>
                    <a:lnTo>
                      <a:pt x="133" y="448"/>
                    </a:lnTo>
                    <a:lnTo>
                      <a:pt x="133" y="448"/>
                    </a:lnTo>
                    <a:lnTo>
                      <a:pt x="145" y="448"/>
                    </a:lnTo>
                    <a:lnTo>
                      <a:pt x="157" y="460"/>
                    </a:lnTo>
                    <a:lnTo>
                      <a:pt x="169" y="460"/>
                    </a:lnTo>
                    <a:lnTo>
                      <a:pt x="181" y="460"/>
                    </a:lnTo>
                    <a:lnTo>
                      <a:pt x="193" y="460"/>
                    </a:lnTo>
                    <a:lnTo>
                      <a:pt x="205" y="472"/>
                    </a:lnTo>
                    <a:lnTo>
                      <a:pt x="217" y="472"/>
                    </a:lnTo>
                    <a:lnTo>
                      <a:pt x="229" y="472"/>
                    </a:lnTo>
                    <a:lnTo>
                      <a:pt x="241" y="472"/>
                    </a:lnTo>
                    <a:lnTo>
                      <a:pt x="253" y="472"/>
                    </a:lnTo>
                    <a:lnTo>
                      <a:pt x="278" y="460"/>
                    </a:lnTo>
                    <a:lnTo>
                      <a:pt x="278" y="460"/>
                    </a:lnTo>
                    <a:lnTo>
                      <a:pt x="290" y="460"/>
                    </a:lnTo>
                    <a:lnTo>
                      <a:pt x="302" y="460"/>
                    </a:lnTo>
                    <a:lnTo>
                      <a:pt x="314" y="448"/>
                    </a:lnTo>
                    <a:lnTo>
                      <a:pt x="326" y="448"/>
                    </a:lnTo>
                    <a:lnTo>
                      <a:pt x="338" y="448"/>
                    </a:lnTo>
                    <a:lnTo>
                      <a:pt x="338" y="436"/>
                    </a:lnTo>
                    <a:lnTo>
                      <a:pt x="350" y="436"/>
                    </a:lnTo>
                    <a:lnTo>
                      <a:pt x="362" y="424"/>
                    </a:lnTo>
                    <a:lnTo>
                      <a:pt x="374" y="424"/>
                    </a:lnTo>
                    <a:lnTo>
                      <a:pt x="374" y="412"/>
                    </a:lnTo>
                    <a:lnTo>
                      <a:pt x="386" y="399"/>
                    </a:lnTo>
                    <a:lnTo>
                      <a:pt x="386" y="399"/>
                    </a:lnTo>
                    <a:lnTo>
                      <a:pt x="398" y="387"/>
                    </a:lnTo>
                    <a:lnTo>
                      <a:pt x="398" y="375"/>
                    </a:lnTo>
                    <a:lnTo>
                      <a:pt x="410" y="363"/>
                    </a:lnTo>
                    <a:lnTo>
                      <a:pt x="410" y="363"/>
                    </a:lnTo>
                    <a:lnTo>
                      <a:pt x="423" y="351"/>
                    </a:lnTo>
                    <a:lnTo>
                      <a:pt x="423" y="339"/>
                    </a:lnTo>
                    <a:lnTo>
                      <a:pt x="423" y="327"/>
                    </a:lnTo>
                    <a:lnTo>
                      <a:pt x="423" y="315"/>
                    </a:lnTo>
                    <a:lnTo>
                      <a:pt x="435" y="303"/>
                    </a:lnTo>
                    <a:lnTo>
                      <a:pt x="435" y="303"/>
                    </a:lnTo>
                    <a:lnTo>
                      <a:pt x="435" y="291"/>
                    </a:lnTo>
                    <a:lnTo>
                      <a:pt x="435" y="278"/>
                    </a:lnTo>
                    <a:lnTo>
                      <a:pt x="435" y="266"/>
                    </a:lnTo>
                    <a:lnTo>
                      <a:pt x="447" y="254"/>
                    </a:lnTo>
                    <a:lnTo>
                      <a:pt x="447" y="242"/>
                    </a:lnTo>
                    <a:lnTo>
                      <a:pt x="447" y="230"/>
                    </a:lnTo>
                    <a:lnTo>
                      <a:pt x="447" y="218"/>
                    </a:lnTo>
                    <a:lnTo>
                      <a:pt x="447" y="206"/>
                    </a:lnTo>
                    <a:lnTo>
                      <a:pt x="435" y="194"/>
                    </a:lnTo>
                    <a:lnTo>
                      <a:pt x="435" y="182"/>
                    </a:lnTo>
                    <a:lnTo>
                      <a:pt x="435" y="170"/>
                    </a:lnTo>
                    <a:lnTo>
                      <a:pt x="435" y="157"/>
                    </a:lnTo>
                    <a:lnTo>
                      <a:pt x="435" y="145"/>
                    </a:lnTo>
                    <a:lnTo>
                      <a:pt x="435" y="145"/>
                    </a:lnTo>
                    <a:lnTo>
                      <a:pt x="435" y="133"/>
                    </a:lnTo>
                    <a:lnTo>
                      <a:pt x="423" y="121"/>
                    </a:lnTo>
                    <a:lnTo>
                      <a:pt x="423" y="121"/>
                    </a:lnTo>
                    <a:lnTo>
                      <a:pt x="423" y="109"/>
                    </a:lnTo>
                    <a:lnTo>
                      <a:pt x="423" y="97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398" y="73"/>
                    </a:lnTo>
                    <a:lnTo>
                      <a:pt x="398" y="61"/>
                    </a:lnTo>
                    <a:lnTo>
                      <a:pt x="398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278" y="61"/>
                    </a:lnTo>
                    <a:lnTo>
                      <a:pt x="278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53" y="61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12"/>
                    </a:lnTo>
                    <a:lnTo>
                      <a:pt x="229" y="24"/>
                    </a:lnTo>
                    <a:lnTo>
                      <a:pt x="229" y="36"/>
                    </a:lnTo>
                    <a:lnTo>
                      <a:pt x="229" y="61"/>
                    </a:lnTo>
                    <a:lnTo>
                      <a:pt x="229" y="73"/>
                    </a:lnTo>
                    <a:lnTo>
                      <a:pt x="229" y="97"/>
                    </a:lnTo>
                    <a:lnTo>
                      <a:pt x="229" y="121"/>
                    </a:lnTo>
                    <a:lnTo>
                      <a:pt x="229" y="145"/>
                    </a:lnTo>
                    <a:lnTo>
                      <a:pt x="229" y="157"/>
                    </a:lnTo>
                    <a:lnTo>
                      <a:pt x="229" y="182"/>
                    </a:lnTo>
                    <a:lnTo>
                      <a:pt x="229" y="194"/>
                    </a:lnTo>
                    <a:lnTo>
                      <a:pt x="229" y="194"/>
                    </a:lnTo>
                    <a:lnTo>
                      <a:pt x="229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194"/>
                    </a:lnTo>
                    <a:lnTo>
                      <a:pt x="253" y="182"/>
                    </a:lnTo>
                    <a:lnTo>
                      <a:pt x="253" y="182"/>
                    </a:lnTo>
                    <a:lnTo>
                      <a:pt x="253" y="157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33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78" y="121"/>
                    </a:lnTo>
                    <a:lnTo>
                      <a:pt x="278" y="121"/>
                    </a:lnTo>
                    <a:lnTo>
                      <a:pt x="290" y="121"/>
                    </a:lnTo>
                    <a:lnTo>
                      <a:pt x="290" y="121"/>
                    </a:lnTo>
                    <a:lnTo>
                      <a:pt x="302" y="121"/>
                    </a:lnTo>
                    <a:lnTo>
                      <a:pt x="338" y="12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145" y="3610"/>
                <a:ext cx="447" cy="476"/>
              </a:xfrm>
              <a:custGeom>
                <a:avLst/>
                <a:gdLst/>
                <a:ahLst/>
                <a:cxnLst>
                  <a:cxn ang="0">
                    <a:pos x="374" y="121"/>
                  </a:cxn>
                  <a:cxn ang="0">
                    <a:pos x="398" y="133"/>
                  </a:cxn>
                  <a:cxn ang="0">
                    <a:pos x="410" y="157"/>
                  </a:cxn>
                  <a:cxn ang="0">
                    <a:pos x="423" y="194"/>
                  </a:cxn>
                  <a:cxn ang="0">
                    <a:pos x="423" y="242"/>
                  </a:cxn>
                  <a:cxn ang="0">
                    <a:pos x="410" y="278"/>
                  </a:cxn>
                  <a:cxn ang="0">
                    <a:pos x="386" y="315"/>
                  </a:cxn>
                  <a:cxn ang="0">
                    <a:pos x="362" y="351"/>
                  </a:cxn>
                  <a:cxn ang="0">
                    <a:pos x="326" y="375"/>
                  </a:cxn>
                  <a:cxn ang="0">
                    <a:pos x="278" y="387"/>
                  </a:cxn>
                  <a:cxn ang="0">
                    <a:pos x="205" y="399"/>
                  </a:cxn>
                  <a:cxn ang="0">
                    <a:pos x="145" y="387"/>
                  </a:cxn>
                  <a:cxn ang="0">
                    <a:pos x="84" y="351"/>
                  </a:cxn>
                  <a:cxn ang="0">
                    <a:pos x="60" y="327"/>
                  </a:cxn>
                  <a:cxn ang="0">
                    <a:pos x="36" y="278"/>
                  </a:cxn>
                  <a:cxn ang="0">
                    <a:pos x="24" y="242"/>
                  </a:cxn>
                  <a:cxn ang="0">
                    <a:pos x="24" y="194"/>
                  </a:cxn>
                  <a:cxn ang="0">
                    <a:pos x="36" y="157"/>
                  </a:cxn>
                  <a:cxn ang="0">
                    <a:pos x="48" y="133"/>
                  </a:cxn>
                  <a:cxn ang="0">
                    <a:pos x="72" y="109"/>
                  </a:cxn>
                  <a:cxn ang="0">
                    <a:pos x="109" y="85"/>
                  </a:cxn>
                  <a:cxn ang="0">
                    <a:pos x="109" y="73"/>
                  </a:cxn>
                  <a:cxn ang="0">
                    <a:pos x="109" y="73"/>
                  </a:cxn>
                  <a:cxn ang="0">
                    <a:pos x="48" y="73"/>
                  </a:cxn>
                  <a:cxn ang="0">
                    <a:pos x="36" y="85"/>
                  </a:cxn>
                  <a:cxn ang="0">
                    <a:pos x="24" y="97"/>
                  </a:cxn>
                  <a:cxn ang="0">
                    <a:pos x="12" y="170"/>
                  </a:cxn>
                  <a:cxn ang="0">
                    <a:pos x="12" y="242"/>
                  </a:cxn>
                  <a:cxn ang="0">
                    <a:pos x="12" y="303"/>
                  </a:cxn>
                  <a:cxn ang="0">
                    <a:pos x="36" y="363"/>
                  </a:cxn>
                  <a:cxn ang="0">
                    <a:pos x="72" y="399"/>
                  </a:cxn>
                  <a:cxn ang="0">
                    <a:pos x="121" y="436"/>
                  </a:cxn>
                  <a:cxn ang="0">
                    <a:pos x="169" y="460"/>
                  </a:cxn>
                  <a:cxn ang="0">
                    <a:pos x="229" y="472"/>
                  </a:cxn>
                  <a:cxn ang="0">
                    <a:pos x="290" y="460"/>
                  </a:cxn>
                  <a:cxn ang="0">
                    <a:pos x="338" y="436"/>
                  </a:cxn>
                  <a:cxn ang="0">
                    <a:pos x="386" y="399"/>
                  </a:cxn>
                  <a:cxn ang="0">
                    <a:pos x="410" y="363"/>
                  </a:cxn>
                  <a:cxn ang="0">
                    <a:pos x="435" y="303"/>
                  </a:cxn>
                  <a:cxn ang="0">
                    <a:pos x="447" y="254"/>
                  </a:cxn>
                  <a:cxn ang="0">
                    <a:pos x="435" y="194"/>
                  </a:cxn>
                  <a:cxn ang="0">
                    <a:pos x="435" y="145"/>
                  </a:cxn>
                  <a:cxn ang="0">
                    <a:pos x="423" y="97"/>
                  </a:cxn>
                  <a:cxn ang="0">
                    <a:pos x="410" y="73"/>
                  </a:cxn>
                  <a:cxn ang="0">
                    <a:pos x="386" y="61"/>
                  </a:cxn>
                  <a:cxn ang="0">
                    <a:pos x="266" y="61"/>
                  </a:cxn>
                  <a:cxn ang="0">
                    <a:pos x="253" y="49"/>
                  </a:cxn>
                  <a:cxn ang="0">
                    <a:pos x="253" y="36"/>
                  </a:cxn>
                  <a:cxn ang="0">
                    <a:pos x="253" y="0"/>
                  </a:cxn>
                  <a:cxn ang="0">
                    <a:pos x="241" y="0"/>
                  </a:cxn>
                  <a:cxn ang="0">
                    <a:pos x="229" y="0"/>
                  </a:cxn>
                  <a:cxn ang="0">
                    <a:pos x="229" y="73"/>
                  </a:cxn>
                  <a:cxn ang="0">
                    <a:pos x="229" y="182"/>
                  </a:cxn>
                  <a:cxn ang="0">
                    <a:pos x="241" y="206"/>
                  </a:cxn>
                  <a:cxn ang="0">
                    <a:pos x="241" y="206"/>
                  </a:cxn>
                  <a:cxn ang="0">
                    <a:pos x="253" y="206"/>
                  </a:cxn>
                  <a:cxn ang="0">
                    <a:pos x="253" y="157"/>
                  </a:cxn>
                  <a:cxn ang="0">
                    <a:pos x="266" y="133"/>
                  </a:cxn>
                  <a:cxn ang="0">
                    <a:pos x="278" y="121"/>
                  </a:cxn>
                  <a:cxn ang="0">
                    <a:pos x="338" y="121"/>
                  </a:cxn>
                </a:cxnLst>
                <a:rect l="0" t="0" r="r" b="b"/>
                <a:pathLst>
                  <a:path w="447" h="472">
                    <a:moveTo>
                      <a:pt x="338" y="121"/>
                    </a:moveTo>
                    <a:lnTo>
                      <a:pt x="350" y="121"/>
                    </a:lnTo>
                    <a:lnTo>
                      <a:pt x="362" y="121"/>
                    </a:lnTo>
                    <a:lnTo>
                      <a:pt x="374" y="121"/>
                    </a:lnTo>
                    <a:lnTo>
                      <a:pt x="374" y="121"/>
                    </a:lnTo>
                    <a:lnTo>
                      <a:pt x="386" y="121"/>
                    </a:lnTo>
                    <a:lnTo>
                      <a:pt x="386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57"/>
                    </a:lnTo>
                    <a:lnTo>
                      <a:pt x="410" y="157"/>
                    </a:lnTo>
                    <a:lnTo>
                      <a:pt x="410" y="170"/>
                    </a:lnTo>
                    <a:lnTo>
                      <a:pt x="410" y="170"/>
                    </a:lnTo>
                    <a:lnTo>
                      <a:pt x="423" y="182"/>
                    </a:lnTo>
                    <a:lnTo>
                      <a:pt x="423" y="182"/>
                    </a:lnTo>
                    <a:lnTo>
                      <a:pt x="423" y="194"/>
                    </a:lnTo>
                    <a:lnTo>
                      <a:pt x="423" y="206"/>
                    </a:lnTo>
                    <a:lnTo>
                      <a:pt x="423" y="218"/>
                    </a:lnTo>
                    <a:lnTo>
                      <a:pt x="423" y="230"/>
                    </a:lnTo>
                    <a:lnTo>
                      <a:pt x="423" y="230"/>
                    </a:lnTo>
                    <a:lnTo>
                      <a:pt x="423" y="242"/>
                    </a:lnTo>
                    <a:lnTo>
                      <a:pt x="423" y="254"/>
                    </a:lnTo>
                    <a:lnTo>
                      <a:pt x="410" y="254"/>
                    </a:lnTo>
                    <a:lnTo>
                      <a:pt x="410" y="266"/>
                    </a:lnTo>
                    <a:lnTo>
                      <a:pt x="410" y="266"/>
                    </a:lnTo>
                    <a:lnTo>
                      <a:pt x="410" y="278"/>
                    </a:lnTo>
                    <a:lnTo>
                      <a:pt x="410" y="291"/>
                    </a:lnTo>
                    <a:lnTo>
                      <a:pt x="398" y="291"/>
                    </a:lnTo>
                    <a:lnTo>
                      <a:pt x="398" y="303"/>
                    </a:lnTo>
                    <a:lnTo>
                      <a:pt x="398" y="315"/>
                    </a:lnTo>
                    <a:lnTo>
                      <a:pt x="386" y="315"/>
                    </a:lnTo>
                    <a:lnTo>
                      <a:pt x="386" y="327"/>
                    </a:lnTo>
                    <a:lnTo>
                      <a:pt x="374" y="327"/>
                    </a:lnTo>
                    <a:lnTo>
                      <a:pt x="374" y="339"/>
                    </a:lnTo>
                    <a:lnTo>
                      <a:pt x="362" y="339"/>
                    </a:lnTo>
                    <a:lnTo>
                      <a:pt x="362" y="351"/>
                    </a:lnTo>
                    <a:lnTo>
                      <a:pt x="350" y="351"/>
                    </a:lnTo>
                    <a:lnTo>
                      <a:pt x="350" y="363"/>
                    </a:lnTo>
                    <a:lnTo>
                      <a:pt x="338" y="363"/>
                    </a:lnTo>
                    <a:lnTo>
                      <a:pt x="326" y="375"/>
                    </a:lnTo>
                    <a:lnTo>
                      <a:pt x="326" y="375"/>
                    </a:lnTo>
                    <a:lnTo>
                      <a:pt x="314" y="375"/>
                    </a:lnTo>
                    <a:lnTo>
                      <a:pt x="302" y="387"/>
                    </a:lnTo>
                    <a:lnTo>
                      <a:pt x="290" y="387"/>
                    </a:lnTo>
                    <a:lnTo>
                      <a:pt x="278" y="387"/>
                    </a:lnTo>
                    <a:lnTo>
                      <a:pt x="278" y="387"/>
                    </a:lnTo>
                    <a:lnTo>
                      <a:pt x="266" y="387"/>
                    </a:lnTo>
                    <a:lnTo>
                      <a:pt x="253" y="387"/>
                    </a:lnTo>
                    <a:lnTo>
                      <a:pt x="241" y="399"/>
                    </a:lnTo>
                    <a:lnTo>
                      <a:pt x="229" y="399"/>
                    </a:lnTo>
                    <a:lnTo>
                      <a:pt x="205" y="399"/>
                    </a:lnTo>
                    <a:lnTo>
                      <a:pt x="193" y="387"/>
                    </a:lnTo>
                    <a:lnTo>
                      <a:pt x="181" y="387"/>
                    </a:lnTo>
                    <a:lnTo>
                      <a:pt x="169" y="387"/>
                    </a:lnTo>
                    <a:lnTo>
                      <a:pt x="157" y="387"/>
                    </a:lnTo>
                    <a:lnTo>
                      <a:pt x="145" y="387"/>
                    </a:lnTo>
                    <a:lnTo>
                      <a:pt x="133" y="375"/>
                    </a:lnTo>
                    <a:lnTo>
                      <a:pt x="121" y="375"/>
                    </a:lnTo>
                    <a:lnTo>
                      <a:pt x="109" y="363"/>
                    </a:lnTo>
                    <a:lnTo>
                      <a:pt x="97" y="363"/>
                    </a:lnTo>
                    <a:lnTo>
                      <a:pt x="84" y="351"/>
                    </a:lnTo>
                    <a:lnTo>
                      <a:pt x="84" y="351"/>
                    </a:lnTo>
                    <a:lnTo>
                      <a:pt x="72" y="339"/>
                    </a:lnTo>
                    <a:lnTo>
                      <a:pt x="72" y="339"/>
                    </a:lnTo>
                    <a:lnTo>
                      <a:pt x="60" y="327"/>
                    </a:lnTo>
                    <a:lnTo>
                      <a:pt x="60" y="327"/>
                    </a:lnTo>
                    <a:lnTo>
                      <a:pt x="48" y="315"/>
                    </a:lnTo>
                    <a:lnTo>
                      <a:pt x="48" y="303"/>
                    </a:lnTo>
                    <a:lnTo>
                      <a:pt x="48" y="303"/>
                    </a:lnTo>
                    <a:lnTo>
                      <a:pt x="36" y="291"/>
                    </a:lnTo>
                    <a:lnTo>
                      <a:pt x="36" y="278"/>
                    </a:lnTo>
                    <a:lnTo>
                      <a:pt x="36" y="278"/>
                    </a:lnTo>
                    <a:lnTo>
                      <a:pt x="36" y="266"/>
                    </a:lnTo>
                    <a:lnTo>
                      <a:pt x="36" y="266"/>
                    </a:lnTo>
                    <a:lnTo>
                      <a:pt x="24" y="254"/>
                    </a:lnTo>
                    <a:lnTo>
                      <a:pt x="24" y="242"/>
                    </a:lnTo>
                    <a:lnTo>
                      <a:pt x="24" y="230"/>
                    </a:lnTo>
                    <a:lnTo>
                      <a:pt x="24" y="218"/>
                    </a:lnTo>
                    <a:lnTo>
                      <a:pt x="24" y="206"/>
                    </a:lnTo>
                    <a:lnTo>
                      <a:pt x="24" y="206"/>
                    </a:lnTo>
                    <a:lnTo>
                      <a:pt x="24" y="194"/>
                    </a:lnTo>
                    <a:lnTo>
                      <a:pt x="24" y="182"/>
                    </a:lnTo>
                    <a:lnTo>
                      <a:pt x="24" y="182"/>
                    </a:lnTo>
                    <a:lnTo>
                      <a:pt x="36" y="170"/>
                    </a:lnTo>
                    <a:lnTo>
                      <a:pt x="36" y="157"/>
                    </a:lnTo>
                    <a:lnTo>
                      <a:pt x="36" y="157"/>
                    </a:lnTo>
                    <a:lnTo>
                      <a:pt x="36" y="145"/>
                    </a:lnTo>
                    <a:lnTo>
                      <a:pt x="48" y="145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72" y="109"/>
                    </a:lnTo>
                    <a:lnTo>
                      <a:pt x="72" y="109"/>
                    </a:lnTo>
                    <a:lnTo>
                      <a:pt x="84" y="97"/>
                    </a:lnTo>
                    <a:lnTo>
                      <a:pt x="97" y="97"/>
                    </a:lnTo>
                    <a:lnTo>
                      <a:pt x="97" y="97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84" y="73"/>
                    </a:lnTo>
                    <a:lnTo>
                      <a:pt x="72" y="73"/>
                    </a:lnTo>
                    <a:lnTo>
                      <a:pt x="60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24" y="85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121"/>
                    </a:lnTo>
                    <a:lnTo>
                      <a:pt x="12" y="133"/>
                    </a:lnTo>
                    <a:lnTo>
                      <a:pt x="12" y="145"/>
                    </a:lnTo>
                    <a:lnTo>
                      <a:pt x="12" y="157"/>
                    </a:lnTo>
                    <a:lnTo>
                      <a:pt x="12" y="170"/>
                    </a:lnTo>
                    <a:lnTo>
                      <a:pt x="12" y="182"/>
                    </a:lnTo>
                    <a:lnTo>
                      <a:pt x="12" y="194"/>
                    </a:lnTo>
                    <a:lnTo>
                      <a:pt x="0" y="218"/>
                    </a:lnTo>
                    <a:lnTo>
                      <a:pt x="12" y="230"/>
                    </a:lnTo>
                    <a:lnTo>
                      <a:pt x="12" y="242"/>
                    </a:lnTo>
                    <a:lnTo>
                      <a:pt x="12" y="254"/>
                    </a:lnTo>
                    <a:lnTo>
                      <a:pt x="12" y="266"/>
                    </a:lnTo>
                    <a:lnTo>
                      <a:pt x="12" y="278"/>
                    </a:lnTo>
                    <a:lnTo>
                      <a:pt x="12" y="291"/>
                    </a:lnTo>
                    <a:lnTo>
                      <a:pt x="12" y="303"/>
                    </a:lnTo>
                    <a:lnTo>
                      <a:pt x="24" y="315"/>
                    </a:lnTo>
                    <a:lnTo>
                      <a:pt x="24" y="327"/>
                    </a:lnTo>
                    <a:lnTo>
                      <a:pt x="36" y="339"/>
                    </a:lnTo>
                    <a:lnTo>
                      <a:pt x="36" y="351"/>
                    </a:lnTo>
                    <a:lnTo>
                      <a:pt x="36" y="363"/>
                    </a:lnTo>
                    <a:lnTo>
                      <a:pt x="48" y="363"/>
                    </a:lnTo>
                    <a:lnTo>
                      <a:pt x="48" y="375"/>
                    </a:lnTo>
                    <a:lnTo>
                      <a:pt x="60" y="387"/>
                    </a:lnTo>
                    <a:lnTo>
                      <a:pt x="72" y="399"/>
                    </a:lnTo>
                    <a:lnTo>
                      <a:pt x="72" y="399"/>
                    </a:lnTo>
                    <a:lnTo>
                      <a:pt x="84" y="412"/>
                    </a:lnTo>
                    <a:lnTo>
                      <a:pt x="97" y="424"/>
                    </a:lnTo>
                    <a:lnTo>
                      <a:pt x="97" y="424"/>
                    </a:lnTo>
                    <a:lnTo>
                      <a:pt x="109" y="436"/>
                    </a:lnTo>
                    <a:lnTo>
                      <a:pt x="121" y="436"/>
                    </a:lnTo>
                    <a:lnTo>
                      <a:pt x="133" y="448"/>
                    </a:lnTo>
                    <a:lnTo>
                      <a:pt x="133" y="448"/>
                    </a:lnTo>
                    <a:lnTo>
                      <a:pt x="145" y="448"/>
                    </a:lnTo>
                    <a:lnTo>
                      <a:pt x="157" y="460"/>
                    </a:lnTo>
                    <a:lnTo>
                      <a:pt x="169" y="460"/>
                    </a:lnTo>
                    <a:lnTo>
                      <a:pt x="181" y="460"/>
                    </a:lnTo>
                    <a:lnTo>
                      <a:pt x="193" y="460"/>
                    </a:lnTo>
                    <a:lnTo>
                      <a:pt x="205" y="472"/>
                    </a:lnTo>
                    <a:lnTo>
                      <a:pt x="217" y="472"/>
                    </a:lnTo>
                    <a:lnTo>
                      <a:pt x="229" y="472"/>
                    </a:lnTo>
                    <a:lnTo>
                      <a:pt x="241" y="472"/>
                    </a:lnTo>
                    <a:lnTo>
                      <a:pt x="253" y="472"/>
                    </a:lnTo>
                    <a:lnTo>
                      <a:pt x="278" y="460"/>
                    </a:lnTo>
                    <a:lnTo>
                      <a:pt x="278" y="460"/>
                    </a:lnTo>
                    <a:lnTo>
                      <a:pt x="290" y="460"/>
                    </a:lnTo>
                    <a:lnTo>
                      <a:pt x="302" y="460"/>
                    </a:lnTo>
                    <a:lnTo>
                      <a:pt x="314" y="448"/>
                    </a:lnTo>
                    <a:lnTo>
                      <a:pt x="326" y="448"/>
                    </a:lnTo>
                    <a:lnTo>
                      <a:pt x="338" y="448"/>
                    </a:lnTo>
                    <a:lnTo>
                      <a:pt x="338" y="436"/>
                    </a:lnTo>
                    <a:lnTo>
                      <a:pt x="350" y="436"/>
                    </a:lnTo>
                    <a:lnTo>
                      <a:pt x="362" y="424"/>
                    </a:lnTo>
                    <a:lnTo>
                      <a:pt x="374" y="424"/>
                    </a:lnTo>
                    <a:lnTo>
                      <a:pt x="374" y="412"/>
                    </a:lnTo>
                    <a:lnTo>
                      <a:pt x="386" y="399"/>
                    </a:lnTo>
                    <a:lnTo>
                      <a:pt x="386" y="399"/>
                    </a:lnTo>
                    <a:lnTo>
                      <a:pt x="398" y="387"/>
                    </a:lnTo>
                    <a:lnTo>
                      <a:pt x="398" y="375"/>
                    </a:lnTo>
                    <a:lnTo>
                      <a:pt x="410" y="363"/>
                    </a:lnTo>
                    <a:lnTo>
                      <a:pt x="410" y="363"/>
                    </a:lnTo>
                    <a:lnTo>
                      <a:pt x="423" y="351"/>
                    </a:lnTo>
                    <a:lnTo>
                      <a:pt x="423" y="339"/>
                    </a:lnTo>
                    <a:lnTo>
                      <a:pt x="423" y="327"/>
                    </a:lnTo>
                    <a:lnTo>
                      <a:pt x="423" y="315"/>
                    </a:lnTo>
                    <a:lnTo>
                      <a:pt x="435" y="303"/>
                    </a:lnTo>
                    <a:lnTo>
                      <a:pt x="435" y="303"/>
                    </a:lnTo>
                    <a:lnTo>
                      <a:pt x="435" y="291"/>
                    </a:lnTo>
                    <a:lnTo>
                      <a:pt x="435" y="278"/>
                    </a:lnTo>
                    <a:lnTo>
                      <a:pt x="435" y="266"/>
                    </a:lnTo>
                    <a:lnTo>
                      <a:pt x="447" y="254"/>
                    </a:lnTo>
                    <a:lnTo>
                      <a:pt x="447" y="242"/>
                    </a:lnTo>
                    <a:lnTo>
                      <a:pt x="447" y="230"/>
                    </a:lnTo>
                    <a:lnTo>
                      <a:pt x="447" y="218"/>
                    </a:lnTo>
                    <a:lnTo>
                      <a:pt x="447" y="206"/>
                    </a:lnTo>
                    <a:lnTo>
                      <a:pt x="435" y="194"/>
                    </a:lnTo>
                    <a:lnTo>
                      <a:pt x="435" y="182"/>
                    </a:lnTo>
                    <a:lnTo>
                      <a:pt x="435" y="170"/>
                    </a:lnTo>
                    <a:lnTo>
                      <a:pt x="435" y="157"/>
                    </a:lnTo>
                    <a:lnTo>
                      <a:pt x="435" y="145"/>
                    </a:lnTo>
                    <a:lnTo>
                      <a:pt x="435" y="145"/>
                    </a:lnTo>
                    <a:lnTo>
                      <a:pt x="435" y="133"/>
                    </a:lnTo>
                    <a:lnTo>
                      <a:pt x="423" y="121"/>
                    </a:lnTo>
                    <a:lnTo>
                      <a:pt x="423" y="121"/>
                    </a:lnTo>
                    <a:lnTo>
                      <a:pt x="423" y="109"/>
                    </a:lnTo>
                    <a:lnTo>
                      <a:pt x="423" y="97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398" y="73"/>
                    </a:lnTo>
                    <a:lnTo>
                      <a:pt x="398" y="61"/>
                    </a:lnTo>
                    <a:lnTo>
                      <a:pt x="398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278" y="61"/>
                    </a:lnTo>
                    <a:lnTo>
                      <a:pt x="278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53" y="61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12"/>
                    </a:lnTo>
                    <a:lnTo>
                      <a:pt x="229" y="24"/>
                    </a:lnTo>
                    <a:lnTo>
                      <a:pt x="229" y="36"/>
                    </a:lnTo>
                    <a:lnTo>
                      <a:pt x="229" y="61"/>
                    </a:lnTo>
                    <a:lnTo>
                      <a:pt x="229" y="73"/>
                    </a:lnTo>
                    <a:lnTo>
                      <a:pt x="229" y="97"/>
                    </a:lnTo>
                    <a:lnTo>
                      <a:pt x="229" y="121"/>
                    </a:lnTo>
                    <a:lnTo>
                      <a:pt x="229" y="145"/>
                    </a:lnTo>
                    <a:lnTo>
                      <a:pt x="229" y="157"/>
                    </a:lnTo>
                    <a:lnTo>
                      <a:pt x="229" y="182"/>
                    </a:lnTo>
                    <a:lnTo>
                      <a:pt x="229" y="194"/>
                    </a:lnTo>
                    <a:lnTo>
                      <a:pt x="229" y="194"/>
                    </a:lnTo>
                    <a:lnTo>
                      <a:pt x="229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194"/>
                    </a:lnTo>
                    <a:lnTo>
                      <a:pt x="253" y="182"/>
                    </a:lnTo>
                    <a:lnTo>
                      <a:pt x="253" y="182"/>
                    </a:lnTo>
                    <a:lnTo>
                      <a:pt x="253" y="157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33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78" y="121"/>
                    </a:lnTo>
                    <a:lnTo>
                      <a:pt x="278" y="121"/>
                    </a:lnTo>
                    <a:lnTo>
                      <a:pt x="290" y="121"/>
                    </a:lnTo>
                    <a:lnTo>
                      <a:pt x="290" y="121"/>
                    </a:lnTo>
                    <a:lnTo>
                      <a:pt x="302" y="121"/>
                    </a:lnTo>
                    <a:lnTo>
                      <a:pt x="338" y="121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/>
              </a:p>
            </p:txBody>
          </p:sp>
        </p:grp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291" y="3491"/>
              <a:ext cx="50" cy="7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/>
            </a:p>
          </p:txBody>
        </p:sp>
      </p:grpSp>
      <p:sp>
        <p:nvSpPr>
          <p:cNvPr id="32" name="Line 17"/>
          <p:cNvSpPr>
            <a:spLocks noChangeShapeType="1"/>
          </p:cNvSpPr>
          <p:nvPr userDrawn="1"/>
        </p:nvSpPr>
        <p:spPr bwMode="auto">
          <a:xfrm>
            <a:off x="457200" y="1219200"/>
            <a:ext cx="830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3" name="Line 18"/>
          <p:cNvSpPr>
            <a:spLocks noChangeShapeType="1"/>
          </p:cNvSpPr>
          <p:nvPr userDrawn="1"/>
        </p:nvSpPr>
        <p:spPr bwMode="auto">
          <a:xfrm>
            <a:off x="457200" y="1143000"/>
            <a:ext cx="83058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762001" y="390525"/>
            <a:ext cx="2190750" cy="4762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537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E4127-835C-42C2-8CA5-BD7A38A9C07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2886B-C6ED-4F46-94FF-C7833F29588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-65088" y="6153150"/>
            <a:ext cx="25796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600" dirty="0"/>
          </a:p>
          <a:p>
            <a:pPr>
              <a:defRPr/>
            </a:pPr>
            <a:r>
              <a:rPr lang="de-DE" sz="1600" b="1" dirty="0"/>
              <a:t>           Dr.-Ing. Heinz </a:t>
            </a:r>
            <a:r>
              <a:rPr lang="de-DE" sz="1600" b="1" dirty="0" smtClean="0"/>
              <a:t>Groß</a:t>
            </a:r>
            <a:endParaRPr lang="de-DE" sz="1600" b="1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772400" y="6076950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de-DE" sz="1800" dirty="0"/>
          </a:p>
          <a:p>
            <a:pPr algn="r">
              <a:defRPr/>
            </a:pPr>
            <a:fld id="{F2FD8836-21F7-46C5-BED3-BAA90EEDC296}" type="slidenum">
              <a:rPr lang="de-DE" sz="1800"/>
              <a:pPr algn="r">
                <a:defRPr/>
              </a:pPr>
              <a:t>‹Nr.›</a:t>
            </a:fld>
            <a:endParaRPr lang="de-DE" sz="1800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001000" y="152400"/>
            <a:ext cx="609600" cy="762000"/>
            <a:chOff x="145" y="3491"/>
            <a:chExt cx="447" cy="714"/>
          </a:xfrm>
        </p:grpSpPr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423" y="3491"/>
              <a:ext cx="59" cy="7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45" y="3612"/>
              <a:ext cx="447" cy="472"/>
              <a:chOff x="145" y="3612"/>
              <a:chExt cx="447" cy="472"/>
            </a:xfrm>
          </p:grpSpPr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145" y="3610"/>
                <a:ext cx="447" cy="476"/>
              </a:xfrm>
              <a:custGeom>
                <a:avLst/>
                <a:gdLst/>
                <a:ahLst/>
                <a:cxnLst>
                  <a:cxn ang="0">
                    <a:pos x="374" y="121"/>
                  </a:cxn>
                  <a:cxn ang="0">
                    <a:pos x="398" y="133"/>
                  </a:cxn>
                  <a:cxn ang="0">
                    <a:pos x="410" y="157"/>
                  </a:cxn>
                  <a:cxn ang="0">
                    <a:pos x="423" y="194"/>
                  </a:cxn>
                  <a:cxn ang="0">
                    <a:pos x="423" y="242"/>
                  </a:cxn>
                  <a:cxn ang="0">
                    <a:pos x="410" y="278"/>
                  </a:cxn>
                  <a:cxn ang="0">
                    <a:pos x="386" y="315"/>
                  </a:cxn>
                  <a:cxn ang="0">
                    <a:pos x="362" y="351"/>
                  </a:cxn>
                  <a:cxn ang="0">
                    <a:pos x="326" y="375"/>
                  </a:cxn>
                  <a:cxn ang="0">
                    <a:pos x="278" y="387"/>
                  </a:cxn>
                  <a:cxn ang="0">
                    <a:pos x="205" y="399"/>
                  </a:cxn>
                  <a:cxn ang="0">
                    <a:pos x="145" y="387"/>
                  </a:cxn>
                  <a:cxn ang="0">
                    <a:pos x="84" y="351"/>
                  </a:cxn>
                  <a:cxn ang="0">
                    <a:pos x="60" y="327"/>
                  </a:cxn>
                  <a:cxn ang="0">
                    <a:pos x="36" y="278"/>
                  </a:cxn>
                  <a:cxn ang="0">
                    <a:pos x="24" y="242"/>
                  </a:cxn>
                  <a:cxn ang="0">
                    <a:pos x="24" y="194"/>
                  </a:cxn>
                  <a:cxn ang="0">
                    <a:pos x="36" y="157"/>
                  </a:cxn>
                  <a:cxn ang="0">
                    <a:pos x="48" y="133"/>
                  </a:cxn>
                  <a:cxn ang="0">
                    <a:pos x="72" y="109"/>
                  </a:cxn>
                  <a:cxn ang="0">
                    <a:pos x="109" y="85"/>
                  </a:cxn>
                  <a:cxn ang="0">
                    <a:pos x="109" y="73"/>
                  </a:cxn>
                  <a:cxn ang="0">
                    <a:pos x="109" y="73"/>
                  </a:cxn>
                  <a:cxn ang="0">
                    <a:pos x="48" y="73"/>
                  </a:cxn>
                  <a:cxn ang="0">
                    <a:pos x="36" y="85"/>
                  </a:cxn>
                  <a:cxn ang="0">
                    <a:pos x="24" y="97"/>
                  </a:cxn>
                  <a:cxn ang="0">
                    <a:pos x="12" y="170"/>
                  </a:cxn>
                  <a:cxn ang="0">
                    <a:pos x="12" y="242"/>
                  </a:cxn>
                  <a:cxn ang="0">
                    <a:pos x="12" y="303"/>
                  </a:cxn>
                  <a:cxn ang="0">
                    <a:pos x="36" y="363"/>
                  </a:cxn>
                  <a:cxn ang="0">
                    <a:pos x="72" y="399"/>
                  </a:cxn>
                  <a:cxn ang="0">
                    <a:pos x="121" y="436"/>
                  </a:cxn>
                  <a:cxn ang="0">
                    <a:pos x="169" y="460"/>
                  </a:cxn>
                  <a:cxn ang="0">
                    <a:pos x="229" y="472"/>
                  </a:cxn>
                  <a:cxn ang="0">
                    <a:pos x="290" y="460"/>
                  </a:cxn>
                  <a:cxn ang="0">
                    <a:pos x="338" y="436"/>
                  </a:cxn>
                  <a:cxn ang="0">
                    <a:pos x="386" y="399"/>
                  </a:cxn>
                  <a:cxn ang="0">
                    <a:pos x="410" y="363"/>
                  </a:cxn>
                  <a:cxn ang="0">
                    <a:pos x="435" y="303"/>
                  </a:cxn>
                  <a:cxn ang="0">
                    <a:pos x="447" y="254"/>
                  </a:cxn>
                  <a:cxn ang="0">
                    <a:pos x="435" y="194"/>
                  </a:cxn>
                  <a:cxn ang="0">
                    <a:pos x="435" y="145"/>
                  </a:cxn>
                  <a:cxn ang="0">
                    <a:pos x="423" y="97"/>
                  </a:cxn>
                  <a:cxn ang="0">
                    <a:pos x="410" y="73"/>
                  </a:cxn>
                  <a:cxn ang="0">
                    <a:pos x="386" y="61"/>
                  </a:cxn>
                  <a:cxn ang="0">
                    <a:pos x="266" y="61"/>
                  </a:cxn>
                  <a:cxn ang="0">
                    <a:pos x="253" y="49"/>
                  </a:cxn>
                  <a:cxn ang="0">
                    <a:pos x="253" y="36"/>
                  </a:cxn>
                  <a:cxn ang="0">
                    <a:pos x="253" y="0"/>
                  </a:cxn>
                  <a:cxn ang="0">
                    <a:pos x="241" y="0"/>
                  </a:cxn>
                  <a:cxn ang="0">
                    <a:pos x="229" y="0"/>
                  </a:cxn>
                  <a:cxn ang="0">
                    <a:pos x="229" y="73"/>
                  </a:cxn>
                  <a:cxn ang="0">
                    <a:pos x="229" y="182"/>
                  </a:cxn>
                  <a:cxn ang="0">
                    <a:pos x="241" y="206"/>
                  </a:cxn>
                  <a:cxn ang="0">
                    <a:pos x="241" y="206"/>
                  </a:cxn>
                  <a:cxn ang="0">
                    <a:pos x="253" y="206"/>
                  </a:cxn>
                  <a:cxn ang="0">
                    <a:pos x="253" y="157"/>
                  </a:cxn>
                  <a:cxn ang="0">
                    <a:pos x="266" y="133"/>
                  </a:cxn>
                  <a:cxn ang="0">
                    <a:pos x="278" y="121"/>
                  </a:cxn>
                  <a:cxn ang="0">
                    <a:pos x="338" y="121"/>
                  </a:cxn>
                </a:cxnLst>
                <a:rect l="0" t="0" r="r" b="b"/>
                <a:pathLst>
                  <a:path w="447" h="472">
                    <a:moveTo>
                      <a:pt x="338" y="121"/>
                    </a:moveTo>
                    <a:lnTo>
                      <a:pt x="350" y="121"/>
                    </a:lnTo>
                    <a:lnTo>
                      <a:pt x="362" y="121"/>
                    </a:lnTo>
                    <a:lnTo>
                      <a:pt x="374" y="121"/>
                    </a:lnTo>
                    <a:lnTo>
                      <a:pt x="374" y="121"/>
                    </a:lnTo>
                    <a:lnTo>
                      <a:pt x="386" y="121"/>
                    </a:lnTo>
                    <a:lnTo>
                      <a:pt x="386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57"/>
                    </a:lnTo>
                    <a:lnTo>
                      <a:pt x="410" y="157"/>
                    </a:lnTo>
                    <a:lnTo>
                      <a:pt x="410" y="170"/>
                    </a:lnTo>
                    <a:lnTo>
                      <a:pt x="410" y="170"/>
                    </a:lnTo>
                    <a:lnTo>
                      <a:pt x="423" y="182"/>
                    </a:lnTo>
                    <a:lnTo>
                      <a:pt x="423" y="182"/>
                    </a:lnTo>
                    <a:lnTo>
                      <a:pt x="423" y="194"/>
                    </a:lnTo>
                    <a:lnTo>
                      <a:pt x="423" y="206"/>
                    </a:lnTo>
                    <a:lnTo>
                      <a:pt x="423" y="218"/>
                    </a:lnTo>
                    <a:lnTo>
                      <a:pt x="423" y="230"/>
                    </a:lnTo>
                    <a:lnTo>
                      <a:pt x="423" y="230"/>
                    </a:lnTo>
                    <a:lnTo>
                      <a:pt x="423" y="242"/>
                    </a:lnTo>
                    <a:lnTo>
                      <a:pt x="423" y="254"/>
                    </a:lnTo>
                    <a:lnTo>
                      <a:pt x="410" y="254"/>
                    </a:lnTo>
                    <a:lnTo>
                      <a:pt x="410" y="266"/>
                    </a:lnTo>
                    <a:lnTo>
                      <a:pt x="410" y="266"/>
                    </a:lnTo>
                    <a:lnTo>
                      <a:pt x="410" y="278"/>
                    </a:lnTo>
                    <a:lnTo>
                      <a:pt x="410" y="291"/>
                    </a:lnTo>
                    <a:lnTo>
                      <a:pt x="398" y="291"/>
                    </a:lnTo>
                    <a:lnTo>
                      <a:pt x="398" y="303"/>
                    </a:lnTo>
                    <a:lnTo>
                      <a:pt x="398" y="315"/>
                    </a:lnTo>
                    <a:lnTo>
                      <a:pt x="386" y="315"/>
                    </a:lnTo>
                    <a:lnTo>
                      <a:pt x="386" y="327"/>
                    </a:lnTo>
                    <a:lnTo>
                      <a:pt x="374" y="327"/>
                    </a:lnTo>
                    <a:lnTo>
                      <a:pt x="374" y="339"/>
                    </a:lnTo>
                    <a:lnTo>
                      <a:pt x="362" y="339"/>
                    </a:lnTo>
                    <a:lnTo>
                      <a:pt x="362" y="351"/>
                    </a:lnTo>
                    <a:lnTo>
                      <a:pt x="350" y="351"/>
                    </a:lnTo>
                    <a:lnTo>
                      <a:pt x="350" y="363"/>
                    </a:lnTo>
                    <a:lnTo>
                      <a:pt x="338" y="363"/>
                    </a:lnTo>
                    <a:lnTo>
                      <a:pt x="326" y="375"/>
                    </a:lnTo>
                    <a:lnTo>
                      <a:pt x="326" y="375"/>
                    </a:lnTo>
                    <a:lnTo>
                      <a:pt x="314" y="375"/>
                    </a:lnTo>
                    <a:lnTo>
                      <a:pt x="302" y="387"/>
                    </a:lnTo>
                    <a:lnTo>
                      <a:pt x="290" y="387"/>
                    </a:lnTo>
                    <a:lnTo>
                      <a:pt x="278" y="387"/>
                    </a:lnTo>
                    <a:lnTo>
                      <a:pt x="278" y="387"/>
                    </a:lnTo>
                    <a:lnTo>
                      <a:pt x="266" y="387"/>
                    </a:lnTo>
                    <a:lnTo>
                      <a:pt x="253" y="387"/>
                    </a:lnTo>
                    <a:lnTo>
                      <a:pt x="241" y="399"/>
                    </a:lnTo>
                    <a:lnTo>
                      <a:pt x="229" y="399"/>
                    </a:lnTo>
                    <a:lnTo>
                      <a:pt x="205" y="399"/>
                    </a:lnTo>
                    <a:lnTo>
                      <a:pt x="193" y="387"/>
                    </a:lnTo>
                    <a:lnTo>
                      <a:pt x="181" y="387"/>
                    </a:lnTo>
                    <a:lnTo>
                      <a:pt x="169" y="387"/>
                    </a:lnTo>
                    <a:lnTo>
                      <a:pt x="157" y="387"/>
                    </a:lnTo>
                    <a:lnTo>
                      <a:pt x="145" y="387"/>
                    </a:lnTo>
                    <a:lnTo>
                      <a:pt x="133" y="375"/>
                    </a:lnTo>
                    <a:lnTo>
                      <a:pt x="121" y="375"/>
                    </a:lnTo>
                    <a:lnTo>
                      <a:pt x="109" y="363"/>
                    </a:lnTo>
                    <a:lnTo>
                      <a:pt x="97" y="363"/>
                    </a:lnTo>
                    <a:lnTo>
                      <a:pt x="84" y="351"/>
                    </a:lnTo>
                    <a:lnTo>
                      <a:pt x="84" y="351"/>
                    </a:lnTo>
                    <a:lnTo>
                      <a:pt x="72" y="339"/>
                    </a:lnTo>
                    <a:lnTo>
                      <a:pt x="72" y="339"/>
                    </a:lnTo>
                    <a:lnTo>
                      <a:pt x="60" y="327"/>
                    </a:lnTo>
                    <a:lnTo>
                      <a:pt x="60" y="327"/>
                    </a:lnTo>
                    <a:lnTo>
                      <a:pt x="48" y="315"/>
                    </a:lnTo>
                    <a:lnTo>
                      <a:pt x="48" y="303"/>
                    </a:lnTo>
                    <a:lnTo>
                      <a:pt x="48" y="303"/>
                    </a:lnTo>
                    <a:lnTo>
                      <a:pt x="36" y="291"/>
                    </a:lnTo>
                    <a:lnTo>
                      <a:pt x="36" y="278"/>
                    </a:lnTo>
                    <a:lnTo>
                      <a:pt x="36" y="278"/>
                    </a:lnTo>
                    <a:lnTo>
                      <a:pt x="36" y="266"/>
                    </a:lnTo>
                    <a:lnTo>
                      <a:pt x="36" y="266"/>
                    </a:lnTo>
                    <a:lnTo>
                      <a:pt x="24" y="254"/>
                    </a:lnTo>
                    <a:lnTo>
                      <a:pt x="24" y="242"/>
                    </a:lnTo>
                    <a:lnTo>
                      <a:pt x="24" y="230"/>
                    </a:lnTo>
                    <a:lnTo>
                      <a:pt x="24" y="218"/>
                    </a:lnTo>
                    <a:lnTo>
                      <a:pt x="24" y="206"/>
                    </a:lnTo>
                    <a:lnTo>
                      <a:pt x="24" y="206"/>
                    </a:lnTo>
                    <a:lnTo>
                      <a:pt x="24" y="194"/>
                    </a:lnTo>
                    <a:lnTo>
                      <a:pt x="24" y="182"/>
                    </a:lnTo>
                    <a:lnTo>
                      <a:pt x="24" y="182"/>
                    </a:lnTo>
                    <a:lnTo>
                      <a:pt x="36" y="170"/>
                    </a:lnTo>
                    <a:lnTo>
                      <a:pt x="36" y="157"/>
                    </a:lnTo>
                    <a:lnTo>
                      <a:pt x="36" y="157"/>
                    </a:lnTo>
                    <a:lnTo>
                      <a:pt x="36" y="145"/>
                    </a:lnTo>
                    <a:lnTo>
                      <a:pt x="48" y="145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72" y="109"/>
                    </a:lnTo>
                    <a:lnTo>
                      <a:pt x="72" y="109"/>
                    </a:lnTo>
                    <a:lnTo>
                      <a:pt x="84" y="97"/>
                    </a:lnTo>
                    <a:lnTo>
                      <a:pt x="97" y="97"/>
                    </a:lnTo>
                    <a:lnTo>
                      <a:pt x="97" y="97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84" y="73"/>
                    </a:lnTo>
                    <a:lnTo>
                      <a:pt x="72" y="73"/>
                    </a:lnTo>
                    <a:lnTo>
                      <a:pt x="60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24" y="85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121"/>
                    </a:lnTo>
                    <a:lnTo>
                      <a:pt x="12" y="133"/>
                    </a:lnTo>
                    <a:lnTo>
                      <a:pt x="12" y="145"/>
                    </a:lnTo>
                    <a:lnTo>
                      <a:pt x="12" y="157"/>
                    </a:lnTo>
                    <a:lnTo>
                      <a:pt x="12" y="170"/>
                    </a:lnTo>
                    <a:lnTo>
                      <a:pt x="12" y="182"/>
                    </a:lnTo>
                    <a:lnTo>
                      <a:pt x="12" y="194"/>
                    </a:lnTo>
                    <a:lnTo>
                      <a:pt x="0" y="218"/>
                    </a:lnTo>
                    <a:lnTo>
                      <a:pt x="12" y="230"/>
                    </a:lnTo>
                    <a:lnTo>
                      <a:pt x="12" y="242"/>
                    </a:lnTo>
                    <a:lnTo>
                      <a:pt x="12" y="254"/>
                    </a:lnTo>
                    <a:lnTo>
                      <a:pt x="12" y="266"/>
                    </a:lnTo>
                    <a:lnTo>
                      <a:pt x="12" y="278"/>
                    </a:lnTo>
                    <a:lnTo>
                      <a:pt x="12" y="291"/>
                    </a:lnTo>
                    <a:lnTo>
                      <a:pt x="12" y="303"/>
                    </a:lnTo>
                    <a:lnTo>
                      <a:pt x="24" y="315"/>
                    </a:lnTo>
                    <a:lnTo>
                      <a:pt x="24" y="327"/>
                    </a:lnTo>
                    <a:lnTo>
                      <a:pt x="36" y="339"/>
                    </a:lnTo>
                    <a:lnTo>
                      <a:pt x="36" y="351"/>
                    </a:lnTo>
                    <a:lnTo>
                      <a:pt x="36" y="363"/>
                    </a:lnTo>
                    <a:lnTo>
                      <a:pt x="48" y="363"/>
                    </a:lnTo>
                    <a:lnTo>
                      <a:pt x="48" y="375"/>
                    </a:lnTo>
                    <a:lnTo>
                      <a:pt x="60" y="387"/>
                    </a:lnTo>
                    <a:lnTo>
                      <a:pt x="72" y="399"/>
                    </a:lnTo>
                    <a:lnTo>
                      <a:pt x="72" y="399"/>
                    </a:lnTo>
                    <a:lnTo>
                      <a:pt x="84" y="412"/>
                    </a:lnTo>
                    <a:lnTo>
                      <a:pt x="97" y="424"/>
                    </a:lnTo>
                    <a:lnTo>
                      <a:pt x="97" y="424"/>
                    </a:lnTo>
                    <a:lnTo>
                      <a:pt x="109" y="436"/>
                    </a:lnTo>
                    <a:lnTo>
                      <a:pt x="121" y="436"/>
                    </a:lnTo>
                    <a:lnTo>
                      <a:pt x="133" y="448"/>
                    </a:lnTo>
                    <a:lnTo>
                      <a:pt x="133" y="448"/>
                    </a:lnTo>
                    <a:lnTo>
                      <a:pt x="145" y="448"/>
                    </a:lnTo>
                    <a:lnTo>
                      <a:pt x="157" y="460"/>
                    </a:lnTo>
                    <a:lnTo>
                      <a:pt x="169" y="460"/>
                    </a:lnTo>
                    <a:lnTo>
                      <a:pt x="181" y="460"/>
                    </a:lnTo>
                    <a:lnTo>
                      <a:pt x="193" y="460"/>
                    </a:lnTo>
                    <a:lnTo>
                      <a:pt x="205" y="472"/>
                    </a:lnTo>
                    <a:lnTo>
                      <a:pt x="217" y="472"/>
                    </a:lnTo>
                    <a:lnTo>
                      <a:pt x="229" y="472"/>
                    </a:lnTo>
                    <a:lnTo>
                      <a:pt x="241" y="472"/>
                    </a:lnTo>
                    <a:lnTo>
                      <a:pt x="253" y="472"/>
                    </a:lnTo>
                    <a:lnTo>
                      <a:pt x="278" y="460"/>
                    </a:lnTo>
                    <a:lnTo>
                      <a:pt x="278" y="460"/>
                    </a:lnTo>
                    <a:lnTo>
                      <a:pt x="290" y="460"/>
                    </a:lnTo>
                    <a:lnTo>
                      <a:pt x="302" y="460"/>
                    </a:lnTo>
                    <a:lnTo>
                      <a:pt x="314" y="448"/>
                    </a:lnTo>
                    <a:lnTo>
                      <a:pt x="326" y="448"/>
                    </a:lnTo>
                    <a:lnTo>
                      <a:pt x="338" y="448"/>
                    </a:lnTo>
                    <a:lnTo>
                      <a:pt x="338" y="436"/>
                    </a:lnTo>
                    <a:lnTo>
                      <a:pt x="350" y="436"/>
                    </a:lnTo>
                    <a:lnTo>
                      <a:pt x="362" y="424"/>
                    </a:lnTo>
                    <a:lnTo>
                      <a:pt x="374" y="424"/>
                    </a:lnTo>
                    <a:lnTo>
                      <a:pt x="374" y="412"/>
                    </a:lnTo>
                    <a:lnTo>
                      <a:pt x="386" y="399"/>
                    </a:lnTo>
                    <a:lnTo>
                      <a:pt x="386" y="399"/>
                    </a:lnTo>
                    <a:lnTo>
                      <a:pt x="398" y="387"/>
                    </a:lnTo>
                    <a:lnTo>
                      <a:pt x="398" y="375"/>
                    </a:lnTo>
                    <a:lnTo>
                      <a:pt x="410" y="363"/>
                    </a:lnTo>
                    <a:lnTo>
                      <a:pt x="410" y="363"/>
                    </a:lnTo>
                    <a:lnTo>
                      <a:pt x="423" y="351"/>
                    </a:lnTo>
                    <a:lnTo>
                      <a:pt x="423" y="339"/>
                    </a:lnTo>
                    <a:lnTo>
                      <a:pt x="423" y="327"/>
                    </a:lnTo>
                    <a:lnTo>
                      <a:pt x="423" y="315"/>
                    </a:lnTo>
                    <a:lnTo>
                      <a:pt x="435" y="303"/>
                    </a:lnTo>
                    <a:lnTo>
                      <a:pt x="435" y="303"/>
                    </a:lnTo>
                    <a:lnTo>
                      <a:pt x="435" y="291"/>
                    </a:lnTo>
                    <a:lnTo>
                      <a:pt x="435" y="278"/>
                    </a:lnTo>
                    <a:lnTo>
                      <a:pt x="435" y="266"/>
                    </a:lnTo>
                    <a:lnTo>
                      <a:pt x="447" y="254"/>
                    </a:lnTo>
                    <a:lnTo>
                      <a:pt x="447" y="242"/>
                    </a:lnTo>
                    <a:lnTo>
                      <a:pt x="447" y="230"/>
                    </a:lnTo>
                    <a:lnTo>
                      <a:pt x="447" y="218"/>
                    </a:lnTo>
                    <a:lnTo>
                      <a:pt x="447" y="206"/>
                    </a:lnTo>
                    <a:lnTo>
                      <a:pt x="435" y="194"/>
                    </a:lnTo>
                    <a:lnTo>
                      <a:pt x="435" y="182"/>
                    </a:lnTo>
                    <a:lnTo>
                      <a:pt x="435" y="170"/>
                    </a:lnTo>
                    <a:lnTo>
                      <a:pt x="435" y="157"/>
                    </a:lnTo>
                    <a:lnTo>
                      <a:pt x="435" y="145"/>
                    </a:lnTo>
                    <a:lnTo>
                      <a:pt x="435" y="145"/>
                    </a:lnTo>
                    <a:lnTo>
                      <a:pt x="435" y="133"/>
                    </a:lnTo>
                    <a:lnTo>
                      <a:pt x="423" y="121"/>
                    </a:lnTo>
                    <a:lnTo>
                      <a:pt x="423" y="121"/>
                    </a:lnTo>
                    <a:lnTo>
                      <a:pt x="423" y="109"/>
                    </a:lnTo>
                    <a:lnTo>
                      <a:pt x="423" y="97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398" y="73"/>
                    </a:lnTo>
                    <a:lnTo>
                      <a:pt x="398" y="61"/>
                    </a:lnTo>
                    <a:lnTo>
                      <a:pt x="398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278" y="61"/>
                    </a:lnTo>
                    <a:lnTo>
                      <a:pt x="278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53" y="61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12"/>
                    </a:lnTo>
                    <a:lnTo>
                      <a:pt x="229" y="24"/>
                    </a:lnTo>
                    <a:lnTo>
                      <a:pt x="229" y="36"/>
                    </a:lnTo>
                    <a:lnTo>
                      <a:pt x="229" y="61"/>
                    </a:lnTo>
                    <a:lnTo>
                      <a:pt x="229" y="73"/>
                    </a:lnTo>
                    <a:lnTo>
                      <a:pt x="229" y="97"/>
                    </a:lnTo>
                    <a:lnTo>
                      <a:pt x="229" y="121"/>
                    </a:lnTo>
                    <a:lnTo>
                      <a:pt x="229" y="145"/>
                    </a:lnTo>
                    <a:lnTo>
                      <a:pt x="229" y="157"/>
                    </a:lnTo>
                    <a:lnTo>
                      <a:pt x="229" y="182"/>
                    </a:lnTo>
                    <a:lnTo>
                      <a:pt x="229" y="194"/>
                    </a:lnTo>
                    <a:lnTo>
                      <a:pt x="229" y="194"/>
                    </a:lnTo>
                    <a:lnTo>
                      <a:pt x="229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194"/>
                    </a:lnTo>
                    <a:lnTo>
                      <a:pt x="253" y="182"/>
                    </a:lnTo>
                    <a:lnTo>
                      <a:pt x="253" y="182"/>
                    </a:lnTo>
                    <a:lnTo>
                      <a:pt x="253" y="157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33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78" y="121"/>
                    </a:lnTo>
                    <a:lnTo>
                      <a:pt x="278" y="121"/>
                    </a:lnTo>
                    <a:lnTo>
                      <a:pt x="290" y="121"/>
                    </a:lnTo>
                    <a:lnTo>
                      <a:pt x="290" y="121"/>
                    </a:lnTo>
                    <a:lnTo>
                      <a:pt x="302" y="121"/>
                    </a:lnTo>
                    <a:lnTo>
                      <a:pt x="338" y="12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145" y="3610"/>
                <a:ext cx="447" cy="476"/>
              </a:xfrm>
              <a:custGeom>
                <a:avLst/>
                <a:gdLst/>
                <a:ahLst/>
                <a:cxnLst>
                  <a:cxn ang="0">
                    <a:pos x="374" y="121"/>
                  </a:cxn>
                  <a:cxn ang="0">
                    <a:pos x="398" y="133"/>
                  </a:cxn>
                  <a:cxn ang="0">
                    <a:pos x="410" y="157"/>
                  </a:cxn>
                  <a:cxn ang="0">
                    <a:pos x="423" y="194"/>
                  </a:cxn>
                  <a:cxn ang="0">
                    <a:pos x="423" y="242"/>
                  </a:cxn>
                  <a:cxn ang="0">
                    <a:pos x="410" y="278"/>
                  </a:cxn>
                  <a:cxn ang="0">
                    <a:pos x="386" y="315"/>
                  </a:cxn>
                  <a:cxn ang="0">
                    <a:pos x="362" y="351"/>
                  </a:cxn>
                  <a:cxn ang="0">
                    <a:pos x="326" y="375"/>
                  </a:cxn>
                  <a:cxn ang="0">
                    <a:pos x="278" y="387"/>
                  </a:cxn>
                  <a:cxn ang="0">
                    <a:pos x="205" y="399"/>
                  </a:cxn>
                  <a:cxn ang="0">
                    <a:pos x="145" y="387"/>
                  </a:cxn>
                  <a:cxn ang="0">
                    <a:pos x="84" y="351"/>
                  </a:cxn>
                  <a:cxn ang="0">
                    <a:pos x="60" y="327"/>
                  </a:cxn>
                  <a:cxn ang="0">
                    <a:pos x="36" y="278"/>
                  </a:cxn>
                  <a:cxn ang="0">
                    <a:pos x="24" y="242"/>
                  </a:cxn>
                  <a:cxn ang="0">
                    <a:pos x="24" y="194"/>
                  </a:cxn>
                  <a:cxn ang="0">
                    <a:pos x="36" y="157"/>
                  </a:cxn>
                  <a:cxn ang="0">
                    <a:pos x="48" y="133"/>
                  </a:cxn>
                  <a:cxn ang="0">
                    <a:pos x="72" y="109"/>
                  </a:cxn>
                  <a:cxn ang="0">
                    <a:pos x="109" y="85"/>
                  </a:cxn>
                  <a:cxn ang="0">
                    <a:pos x="109" y="73"/>
                  </a:cxn>
                  <a:cxn ang="0">
                    <a:pos x="109" y="73"/>
                  </a:cxn>
                  <a:cxn ang="0">
                    <a:pos x="48" y="73"/>
                  </a:cxn>
                  <a:cxn ang="0">
                    <a:pos x="36" y="85"/>
                  </a:cxn>
                  <a:cxn ang="0">
                    <a:pos x="24" y="97"/>
                  </a:cxn>
                  <a:cxn ang="0">
                    <a:pos x="12" y="170"/>
                  </a:cxn>
                  <a:cxn ang="0">
                    <a:pos x="12" y="242"/>
                  </a:cxn>
                  <a:cxn ang="0">
                    <a:pos x="12" y="303"/>
                  </a:cxn>
                  <a:cxn ang="0">
                    <a:pos x="36" y="363"/>
                  </a:cxn>
                  <a:cxn ang="0">
                    <a:pos x="72" y="399"/>
                  </a:cxn>
                  <a:cxn ang="0">
                    <a:pos x="121" y="436"/>
                  </a:cxn>
                  <a:cxn ang="0">
                    <a:pos x="169" y="460"/>
                  </a:cxn>
                  <a:cxn ang="0">
                    <a:pos x="229" y="472"/>
                  </a:cxn>
                  <a:cxn ang="0">
                    <a:pos x="290" y="460"/>
                  </a:cxn>
                  <a:cxn ang="0">
                    <a:pos x="338" y="436"/>
                  </a:cxn>
                  <a:cxn ang="0">
                    <a:pos x="386" y="399"/>
                  </a:cxn>
                  <a:cxn ang="0">
                    <a:pos x="410" y="363"/>
                  </a:cxn>
                  <a:cxn ang="0">
                    <a:pos x="435" y="303"/>
                  </a:cxn>
                  <a:cxn ang="0">
                    <a:pos x="447" y="254"/>
                  </a:cxn>
                  <a:cxn ang="0">
                    <a:pos x="435" y="194"/>
                  </a:cxn>
                  <a:cxn ang="0">
                    <a:pos x="435" y="145"/>
                  </a:cxn>
                  <a:cxn ang="0">
                    <a:pos x="423" y="97"/>
                  </a:cxn>
                  <a:cxn ang="0">
                    <a:pos x="410" y="73"/>
                  </a:cxn>
                  <a:cxn ang="0">
                    <a:pos x="386" y="61"/>
                  </a:cxn>
                  <a:cxn ang="0">
                    <a:pos x="266" y="61"/>
                  </a:cxn>
                  <a:cxn ang="0">
                    <a:pos x="253" y="49"/>
                  </a:cxn>
                  <a:cxn ang="0">
                    <a:pos x="253" y="36"/>
                  </a:cxn>
                  <a:cxn ang="0">
                    <a:pos x="253" y="0"/>
                  </a:cxn>
                  <a:cxn ang="0">
                    <a:pos x="241" y="0"/>
                  </a:cxn>
                  <a:cxn ang="0">
                    <a:pos x="229" y="0"/>
                  </a:cxn>
                  <a:cxn ang="0">
                    <a:pos x="229" y="73"/>
                  </a:cxn>
                  <a:cxn ang="0">
                    <a:pos x="229" y="182"/>
                  </a:cxn>
                  <a:cxn ang="0">
                    <a:pos x="241" y="206"/>
                  </a:cxn>
                  <a:cxn ang="0">
                    <a:pos x="241" y="206"/>
                  </a:cxn>
                  <a:cxn ang="0">
                    <a:pos x="253" y="206"/>
                  </a:cxn>
                  <a:cxn ang="0">
                    <a:pos x="253" y="157"/>
                  </a:cxn>
                  <a:cxn ang="0">
                    <a:pos x="266" y="133"/>
                  </a:cxn>
                  <a:cxn ang="0">
                    <a:pos x="278" y="121"/>
                  </a:cxn>
                  <a:cxn ang="0">
                    <a:pos x="338" y="121"/>
                  </a:cxn>
                </a:cxnLst>
                <a:rect l="0" t="0" r="r" b="b"/>
                <a:pathLst>
                  <a:path w="447" h="472">
                    <a:moveTo>
                      <a:pt x="338" y="121"/>
                    </a:moveTo>
                    <a:lnTo>
                      <a:pt x="350" y="121"/>
                    </a:lnTo>
                    <a:lnTo>
                      <a:pt x="362" y="121"/>
                    </a:lnTo>
                    <a:lnTo>
                      <a:pt x="374" y="121"/>
                    </a:lnTo>
                    <a:lnTo>
                      <a:pt x="374" y="121"/>
                    </a:lnTo>
                    <a:lnTo>
                      <a:pt x="386" y="121"/>
                    </a:lnTo>
                    <a:lnTo>
                      <a:pt x="386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57"/>
                    </a:lnTo>
                    <a:lnTo>
                      <a:pt x="410" y="157"/>
                    </a:lnTo>
                    <a:lnTo>
                      <a:pt x="410" y="170"/>
                    </a:lnTo>
                    <a:lnTo>
                      <a:pt x="410" y="170"/>
                    </a:lnTo>
                    <a:lnTo>
                      <a:pt x="423" y="182"/>
                    </a:lnTo>
                    <a:lnTo>
                      <a:pt x="423" y="182"/>
                    </a:lnTo>
                    <a:lnTo>
                      <a:pt x="423" y="194"/>
                    </a:lnTo>
                    <a:lnTo>
                      <a:pt x="423" y="206"/>
                    </a:lnTo>
                    <a:lnTo>
                      <a:pt x="423" y="218"/>
                    </a:lnTo>
                    <a:lnTo>
                      <a:pt x="423" y="230"/>
                    </a:lnTo>
                    <a:lnTo>
                      <a:pt x="423" y="230"/>
                    </a:lnTo>
                    <a:lnTo>
                      <a:pt x="423" y="242"/>
                    </a:lnTo>
                    <a:lnTo>
                      <a:pt x="423" y="254"/>
                    </a:lnTo>
                    <a:lnTo>
                      <a:pt x="410" y="254"/>
                    </a:lnTo>
                    <a:lnTo>
                      <a:pt x="410" y="266"/>
                    </a:lnTo>
                    <a:lnTo>
                      <a:pt x="410" y="266"/>
                    </a:lnTo>
                    <a:lnTo>
                      <a:pt x="410" y="278"/>
                    </a:lnTo>
                    <a:lnTo>
                      <a:pt x="410" y="291"/>
                    </a:lnTo>
                    <a:lnTo>
                      <a:pt x="398" y="291"/>
                    </a:lnTo>
                    <a:lnTo>
                      <a:pt x="398" y="303"/>
                    </a:lnTo>
                    <a:lnTo>
                      <a:pt x="398" y="315"/>
                    </a:lnTo>
                    <a:lnTo>
                      <a:pt x="386" y="315"/>
                    </a:lnTo>
                    <a:lnTo>
                      <a:pt x="386" y="327"/>
                    </a:lnTo>
                    <a:lnTo>
                      <a:pt x="374" y="327"/>
                    </a:lnTo>
                    <a:lnTo>
                      <a:pt x="374" y="339"/>
                    </a:lnTo>
                    <a:lnTo>
                      <a:pt x="362" y="339"/>
                    </a:lnTo>
                    <a:lnTo>
                      <a:pt x="362" y="351"/>
                    </a:lnTo>
                    <a:lnTo>
                      <a:pt x="350" y="351"/>
                    </a:lnTo>
                    <a:lnTo>
                      <a:pt x="350" y="363"/>
                    </a:lnTo>
                    <a:lnTo>
                      <a:pt x="338" y="363"/>
                    </a:lnTo>
                    <a:lnTo>
                      <a:pt x="326" y="375"/>
                    </a:lnTo>
                    <a:lnTo>
                      <a:pt x="326" y="375"/>
                    </a:lnTo>
                    <a:lnTo>
                      <a:pt x="314" y="375"/>
                    </a:lnTo>
                    <a:lnTo>
                      <a:pt x="302" y="387"/>
                    </a:lnTo>
                    <a:lnTo>
                      <a:pt x="290" y="387"/>
                    </a:lnTo>
                    <a:lnTo>
                      <a:pt x="278" y="387"/>
                    </a:lnTo>
                    <a:lnTo>
                      <a:pt x="278" y="387"/>
                    </a:lnTo>
                    <a:lnTo>
                      <a:pt x="266" y="387"/>
                    </a:lnTo>
                    <a:lnTo>
                      <a:pt x="253" y="387"/>
                    </a:lnTo>
                    <a:lnTo>
                      <a:pt x="241" y="399"/>
                    </a:lnTo>
                    <a:lnTo>
                      <a:pt x="229" y="399"/>
                    </a:lnTo>
                    <a:lnTo>
                      <a:pt x="205" y="399"/>
                    </a:lnTo>
                    <a:lnTo>
                      <a:pt x="193" y="387"/>
                    </a:lnTo>
                    <a:lnTo>
                      <a:pt x="181" y="387"/>
                    </a:lnTo>
                    <a:lnTo>
                      <a:pt x="169" y="387"/>
                    </a:lnTo>
                    <a:lnTo>
                      <a:pt x="157" y="387"/>
                    </a:lnTo>
                    <a:lnTo>
                      <a:pt x="145" y="387"/>
                    </a:lnTo>
                    <a:lnTo>
                      <a:pt x="133" y="375"/>
                    </a:lnTo>
                    <a:lnTo>
                      <a:pt x="121" y="375"/>
                    </a:lnTo>
                    <a:lnTo>
                      <a:pt x="109" y="363"/>
                    </a:lnTo>
                    <a:lnTo>
                      <a:pt x="97" y="363"/>
                    </a:lnTo>
                    <a:lnTo>
                      <a:pt x="84" y="351"/>
                    </a:lnTo>
                    <a:lnTo>
                      <a:pt x="84" y="351"/>
                    </a:lnTo>
                    <a:lnTo>
                      <a:pt x="72" y="339"/>
                    </a:lnTo>
                    <a:lnTo>
                      <a:pt x="72" y="339"/>
                    </a:lnTo>
                    <a:lnTo>
                      <a:pt x="60" y="327"/>
                    </a:lnTo>
                    <a:lnTo>
                      <a:pt x="60" y="327"/>
                    </a:lnTo>
                    <a:lnTo>
                      <a:pt x="48" y="315"/>
                    </a:lnTo>
                    <a:lnTo>
                      <a:pt x="48" y="303"/>
                    </a:lnTo>
                    <a:lnTo>
                      <a:pt x="48" y="303"/>
                    </a:lnTo>
                    <a:lnTo>
                      <a:pt x="36" y="291"/>
                    </a:lnTo>
                    <a:lnTo>
                      <a:pt x="36" y="278"/>
                    </a:lnTo>
                    <a:lnTo>
                      <a:pt x="36" y="278"/>
                    </a:lnTo>
                    <a:lnTo>
                      <a:pt x="36" y="266"/>
                    </a:lnTo>
                    <a:lnTo>
                      <a:pt x="36" y="266"/>
                    </a:lnTo>
                    <a:lnTo>
                      <a:pt x="24" y="254"/>
                    </a:lnTo>
                    <a:lnTo>
                      <a:pt x="24" y="242"/>
                    </a:lnTo>
                    <a:lnTo>
                      <a:pt x="24" y="230"/>
                    </a:lnTo>
                    <a:lnTo>
                      <a:pt x="24" y="218"/>
                    </a:lnTo>
                    <a:lnTo>
                      <a:pt x="24" y="206"/>
                    </a:lnTo>
                    <a:lnTo>
                      <a:pt x="24" y="206"/>
                    </a:lnTo>
                    <a:lnTo>
                      <a:pt x="24" y="194"/>
                    </a:lnTo>
                    <a:lnTo>
                      <a:pt x="24" y="182"/>
                    </a:lnTo>
                    <a:lnTo>
                      <a:pt x="24" y="182"/>
                    </a:lnTo>
                    <a:lnTo>
                      <a:pt x="36" y="170"/>
                    </a:lnTo>
                    <a:lnTo>
                      <a:pt x="36" y="157"/>
                    </a:lnTo>
                    <a:lnTo>
                      <a:pt x="36" y="157"/>
                    </a:lnTo>
                    <a:lnTo>
                      <a:pt x="36" y="145"/>
                    </a:lnTo>
                    <a:lnTo>
                      <a:pt x="48" y="145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72" y="109"/>
                    </a:lnTo>
                    <a:lnTo>
                      <a:pt x="72" y="109"/>
                    </a:lnTo>
                    <a:lnTo>
                      <a:pt x="84" y="97"/>
                    </a:lnTo>
                    <a:lnTo>
                      <a:pt x="97" y="97"/>
                    </a:lnTo>
                    <a:lnTo>
                      <a:pt x="97" y="97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84" y="73"/>
                    </a:lnTo>
                    <a:lnTo>
                      <a:pt x="72" y="73"/>
                    </a:lnTo>
                    <a:lnTo>
                      <a:pt x="60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24" y="85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121"/>
                    </a:lnTo>
                    <a:lnTo>
                      <a:pt x="12" y="133"/>
                    </a:lnTo>
                    <a:lnTo>
                      <a:pt x="12" y="145"/>
                    </a:lnTo>
                    <a:lnTo>
                      <a:pt x="12" y="157"/>
                    </a:lnTo>
                    <a:lnTo>
                      <a:pt x="12" y="170"/>
                    </a:lnTo>
                    <a:lnTo>
                      <a:pt x="12" y="182"/>
                    </a:lnTo>
                    <a:lnTo>
                      <a:pt x="12" y="194"/>
                    </a:lnTo>
                    <a:lnTo>
                      <a:pt x="0" y="218"/>
                    </a:lnTo>
                    <a:lnTo>
                      <a:pt x="12" y="230"/>
                    </a:lnTo>
                    <a:lnTo>
                      <a:pt x="12" y="242"/>
                    </a:lnTo>
                    <a:lnTo>
                      <a:pt x="12" y="254"/>
                    </a:lnTo>
                    <a:lnTo>
                      <a:pt x="12" y="266"/>
                    </a:lnTo>
                    <a:lnTo>
                      <a:pt x="12" y="278"/>
                    </a:lnTo>
                    <a:lnTo>
                      <a:pt x="12" y="291"/>
                    </a:lnTo>
                    <a:lnTo>
                      <a:pt x="12" y="303"/>
                    </a:lnTo>
                    <a:lnTo>
                      <a:pt x="24" y="315"/>
                    </a:lnTo>
                    <a:lnTo>
                      <a:pt x="24" y="327"/>
                    </a:lnTo>
                    <a:lnTo>
                      <a:pt x="36" y="339"/>
                    </a:lnTo>
                    <a:lnTo>
                      <a:pt x="36" y="351"/>
                    </a:lnTo>
                    <a:lnTo>
                      <a:pt x="36" y="363"/>
                    </a:lnTo>
                    <a:lnTo>
                      <a:pt x="48" y="363"/>
                    </a:lnTo>
                    <a:lnTo>
                      <a:pt x="48" y="375"/>
                    </a:lnTo>
                    <a:lnTo>
                      <a:pt x="60" y="387"/>
                    </a:lnTo>
                    <a:lnTo>
                      <a:pt x="72" y="399"/>
                    </a:lnTo>
                    <a:lnTo>
                      <a:pt x="72" y="399"/>
                    </a:lnTo>
                    <a:lnTo>
                      <a:pt x="84" y="412"/>
                    </a:lnTo>
                    <a:lnTo>
                      <a:pt x="97" y="424"/>
                    </a:lnTo>
                    <a:lnTo>
                      <a:pt x="97" y="424"/>
                    </a:lnTo>
                    <a:lnTo>
                      <a:pt x="109" y="436"/>
                    </a:lnTo>
                    <a:lnTo>
                      <a:pt x="121" y="436"/>
                    </a:lnTo>
                    <a:lnTo>
                      <a:pt x="133" y="448"/>
                    </a:lnTo>
                    <a:lnTo>
                      <a:pt x="133" y="448"/>
                    </a:lnTo>
                    <a:lnTo>
                      <a:pt x="145" y="448"/>
                    </a:lnTo>
                    <a:lnTo>
                      <a:pt x="157" y="460"/>
                    </a:lnTo>
                    <a:lnTo>
                      <a:pt x="169" y="460"/>
                    </a:lnTo>
                    <a:lnTo>
                      <a:pt x="181" y="460"/>
                    </a:lnTo>
                    <a:lnTo>
                      <a:pt x="193" y="460"/>
                    </a:lnTo>
                    <a:lnTo>
                      <a:pt x="205" y="472"/>
                    </a:lnTo>
                    <a:lnTo>
                      <a:pt x="217" y="472"/>
                    </a:lnTo>
                    <a:lnTo>
                      <a:pt x="229" y="472"/>
                    </a:lnTo>
                    <a:lnTo>
                      <a:pt x="241" y="472"/>
                    </a:lnTo>
                    <a:lnTo>
                      <a:pt x="253" y="472"/>
                    </a:lnTo>
                    <a:lnTo>
                      <a:pt x="278" y="460"/>
                    </a:lnTo>
                    <a:lnTo>
                      <a:pt x="278" y="460"/>
                    </a:lnTo>
                    <a:lnTo>
                      <a:pt x="290" y="460"/>
                    </a:lnTo>
                    <a:lnTo>
                      <a:pt x="302" y="460"/>
                    </a:lnTo>
                    <a:lnTo>
                      <a:pt x="314" y="448"/>
                    </a:lnTo>
                    <a:lnTo>
                      <a:pt x="326" y="448"/>
                    </a:lnTo>
                    <a:lnTo>
                      <a:pt x="338" y="448"/>
                    </a:lnTo>
                    <a:lnTo>
                      <a:pt x="338" y="436"/>
                    </a:lnTo>
                    <a:lnTo>
                      <a:pt x="350" y="436"/>
                    </a:lnTo>
                    <a:lnTo>
                      <a:pt x="362" y="424"/>
                    </a:lnTo>
                    <a:lnTo>
                      <a:pt x="374" y="424"/>
                    </a:lnTo>
                    <a:lnTo>
                      <a:pt x="374" y="412"/>
                    </a:lnTo>
                    <a:lnTo>
                      <a:pt x="386" y="399"/>
                    </a:lnTo>
                    <a:lnTo>
                      <a:pt x="386" y="399"/>
                    </a:lnTo>
                    <a:lnTo>
                      <a:pt x="398" y="387"/>
                    </a:lnTo>
                    <a:lnTo>
                      <a:pt x="398" y="375"/>
                    </a:lnTo>
                    <a:lnTo>
                      <a:pt x="410" y="363"/>
                    </a:lnTo>
                    <a:lnTo>
                      <a:pt x="410" y="363"/>
                    </a:lnTo>
                    <a:lnTo>
                      <a:pt x="423" y="351"/>
                    </a:lnTo>
                    <a:lnTo>
                      <a:pt x="423" y="339"/>
                    </a:lnTo>
                    <a:lnTo>
                      <a:pt x="423" y="327"/>
                    </a:lnTo>
                    <a:lnTo>
                      <a:pt x="423" y="315"/>
                    </a:lnTo>
                    <a:lnTo>
                      <a:pt x="435" y="303"/>
                    </a:lnTo>
                    <a:lnTo>
                      <a:pt x="435" y="303"/>
                    </a:lnTo>
                    <a:lnTo>
                      <a:pt x="435" y="291"/>
                    </a:lnTo>
                    <a:lnTo>
                      <a:pt x="435" y="278"/>
                    </a:lnTo>
                    <a:lnTo>
                      <a:pt x="435" y="266"/>
                    </a:lnTo>
                    <a:lnTo>
                      <a:pt x="447" y="254"/>
                    </a:lnTo>
                    <a:lnTo>
                      <a:pt x="447" y="242"/>
                    </a:lnTo>
                    <a:lnTo>
                      <a:pt x="447" y="230"/>
                    </a:lnTo>
                    <a:lnTo>
                      <a:pt x="447" y="218"/>
                    </a:lnTo>
                    <a:lnTo>
                      <a:pt x="447" y="206"/>
                    </a:lnTo>
                    <a:lnTo>
                      <a:pt x="435" y="194"/>
                    </a:lnTo>
                    <a:lnTo>
                      <a:pt x="435" y="182"/>
                    </a:lnTo>
                    <a:lnTo>
                      <a:pt x="435" y="170"/>
                    </a:lnTo>
                    <a:lnTo>
                      <a:pt x="435" y="157"/>
                    </a:lnTo>
                    <a:lnTo>
                      <a:pt x="435" y="145"/>
                    </a:lnTo>
                    <a:lnTo>
                      <a:pt x="435" y="145"/>
                    </a:lnTo>
                    <a:lnTo>
                      <a:pt x="435" y="133"/>
                    </a:lnTo>
                    <a:lnTo>
                      <a:pt x="423" y="121"/>
                    </a:lnTo>
                    <a:lnTo>
                      <a:pt x="423" y="121"/>
                    </a:lnTo>
                    <a:lnTo>
                      <a:pt x="423" y="109"/>
                    </a:lnTo>
                    <a:lnTo>
                      <a:pt x="423" y="97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398" y="73"/>
                    </a:lnTo>
                    <a:lnTo>
                      <a:pt x="398" y="61"/>
                    </a:lnTo>
                    <a:lnTo>
                      <a:pt x="398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278" y="61"/>
                    </a:lnTo>
                    <a:lnTo>
                      <a:pt x="278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53" y="61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12"/>
                    </a:lnTo>
                    <a:lnTo>
                      <a:pt x="229" y="24"/>
                    </a:lnTo>
                    <a:lnTo>
                      <a:pt x="229" y="36"/>
                    </a:lnTo>
                    <a:lnTo>
                      <a:pt x="229" y="61"/>
                    </a:lnTo>
                    <a:lnTo>
                      <a:pt x="229" y="73"/>
                    </a:lnTo>
                    <a:lnTo>
                      <a:pt x="229" y="97"/>
                    </a:lnTo>
                    <a:lnTo>
                      <a:pt x="229" y="121"/>
                    </a:lnTo>
                    <a:lnTo>
                      <a:pt x="229" y="145"/>
                    </a:lnTo>
                    <a:lnTo>
                      <a:pt x="229" y="157"/>
                    </a:lnTo>
                    <a:lnTo>
                      <a:pt x="229" y="182"/>
                    </a:lnTo>
                    <a:lnTo>
                      <a:pt x="229" y="194"/>
                    </a:lnTo>
                    <a:lnTo>
                      <a:pt x="229" y="194"/>
                    </a:lnTo>
                    <a:lnTo>
                      <a:pt x="229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194"/>
                    </a:lnTo>
                    <a:lnTo>
                      <a:pt x="253" y="182"/>
                    </a:lnTo>
                    <a:lnTo>
                      <a:pt x="253" y="182"/>
                    </a:lnTo>
                    <a:lnTo>
                      <a:pt x="253" y="157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33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78" y="121"/>
                    </a:lnTo>
                    <a:lnTo>
                      <a:pt x="278" y="121"/>
                    </a:lnTo>
                    <a:lnTo>
                      <a:pt x="290" y="121"/>
                    </a:lnTo>
                    <a:lnTo>
                      <a:pt x="290" y="121"/>
                    </a:lnTo>
                    <a:lnTo>
                      <a:pt x="302" y="121"/>
                    </a:lnTo>
                    <a:lnTo>
                      <a:pt x="338" y="121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/>
              </a:p>
            </p:txBody>
          </p:sp>
        </p:grp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291" y="3491"/>
              <a:ext cx="50" cy="7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/>
            </a:p>
          </p:txBody>
        </p:sp>
      </p:grp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457200" y="6324600"/>
            <a:ext cx="8305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457200" y="1219200"/>
            <a:ext cx="8305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457200" y="1143000"/>
            <a:ext cx="83058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0" r:id="rId2"/>
    <p:sldLayoutId id="2147483724" r:id="rId3"/>
    <p:sldLayoutId id="2147483699" r:id="rId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A0B4A-68D9-42C8-B093-55AC53BBDAF2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3F5EB-1039-4841-B26D-B108919CF4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89899-66D5-46E0-9E63-F84BD43A9407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11DF8-0558-452E-9AA1-BBC6E1048E1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F761-DF6E-4546-88AD-D9BD07734FD1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67884-1B56-4541-8E4F-DE067EA2073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522B2-016F-4073-A051-E3A59322B04F}" type="datetimeFigureOut">
              <a:rPr lang="de-DE" smtClean="0"/>
              <a:pPr/>
              <a:t>17.09.2014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9BAAD-475D-4007-89A8-2F95AF3D648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-65088" y="6153150"/>
            <a:ext cx="25796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600" dirty="0"/>
          </a:p>
          <a:p>
            <a:pPr>
              <a:defRPr/>
            </a:pPr>
            <a:r>
              <a:rPr lang="de-DE" sz="1600" b="1" dirty="0"/>
              <a:t>           Dr.-Ing. Heinz </a:t>
            </a:r>
            <a:r>
              <a:rPr lang="de-DE" sz="1600" b="1" dirty="0" smtClean="0"/>
              <a:t>Groß</a:t>
            </a:r>
            <a:endParaRPr lang="de-DE" sz="1600" b="1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772400" y="6076950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de-DE" sz="1800"/>
          </a:p>
          <a:p>
            <a:pPr algn="r">
              <a:defRPr/>
            </a:pPr>
            <a:fld id="{F2FD8836-21F7-46C5-BED3-BAA90EEDC296}" type="slidenum">
              <a:rPr lang="de-DE" sz="1800"/>
              <a:pPr algn="r">
                <a:defRPr/>
              </a:pPr>
              <a:t>‹Nr.›</a:t>
            </a:fld>
            <a:endParaRPr lang="de-DE" sz="180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001000" y="152400"/>
            <a:ext cx="609600" cy="762000"/>
            <a:chOff x="145" y="3491"/>
            <a:chExt cx="447" cy="714"/>
          </a:xfrm>
        </p:grpSpPr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423" y="3491"/>
              <a:ext cx="59" cy="7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45" y="3612"/>
              <a:ext cx="447" cy="472"/>
              <a:chOff x="145" y="3612"/>
              <a:chExt cx="447" cy="472"/>
            </a:xfrm>
          </p:grpSpPr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145" y="3610"/>
                <a:ext cx="447" cy="476"/>
              </a:xfrm>
              <a:custGeom>
                <a:avLst/>
                <a:gdLst/>
                <a:ahLst/>
                <a:cxnLst>
                  <a:cxn ang="0">
                    <a:pos x="374" y="121"/>
                  </a:cxn>
                  <a:cxn ang="0">
                    <a:pos x="398" y="133"/>
                  </a:cxn>
                  <a:cxn ang="0">
                    <a:pos x="410" y="157"/>
                  </a:cxn>
                  <a:cxn ang="0">
                    <a:pos x="423" y="194"/>
                  </a:cxn>
                  <a:cxn ang="0">
                    <a:pos x="423" y="242"/>
                  </a:cxn>
                  <a:cxn ang="0">
                    <a:pos x="410" y="278"/>
                  </a:cxn>
                  <a:cxn ang="0">
                    <a:pos x="386" y="315"/>
                  </a:cxn>
                  <a:cxn ang="0">
                    <a:pos x="362" y="351"/>
                  </a:cxn>
                  <a:cxn ang="0">
                    <a:pos x="326" y="375"/>
                  </a:cxn>
                  <a:cxn ang="0">
                    <a:pos x="278" y="387"/>
                  </a:cxn>
                  <a:cxn ang="0">
                    <a:pos x="205" y="399"/>
                  </a:cxn>
                  <a:cxn ang="0">
                    <a:pos x="145" y="387"/>
                  </a:cxn>
                  <a:cxn ang="0">
                    <a:pos x="84" y="351"/>
                  </a:cxn>
                  <a:cxn ang="0">
                    <a:pos x="60" y="327"/>
                  </a:cxn>
                  <a:cxn ang="0">
                    <a:pos x="36" y="278"/>
                  </a:cxn>
                  <a:cxn ang="0">
                    <a:pos x="24" y="242"/>
                  </a:cxn>
                  <a:cxn ang="0">
                    <a:pos x="24" y="194"/>
                  </a:cxn>
                  <a:cxn ang="0">
                    <a:pos x="36" y="157"/>
                  </a:cxn>
                  <a:cxn ang="0">
                    <a:pos x="48" y="133"/>
                  </a:cxn>
                  <a:cxn ang="0">
                    <a:pos x="72" y="109"/>
                  </a:cxn>
                  <a:cxn ang="0">
                    <a:pos x="109" y="85"/>
                  </a:cxn>
                  <a:cxn ang="0">
                    <a:pos x="109" y="73"/>
                  </a:cxn>
                  <a:cxn ang="0">
                    <a:pos x="109" y="73"/>
                  </a:cxn>
                  <a:cxn ang="0">
                    <a:pos x="48" y="73"/>
                  </a:cxn>
                  <a:cxn ang="0">
                    <a:pos x="36" y="85"/>
                  </a:cxn>
                  <a:cxn ang="0">
                    <a:pos x="24" y="97"/>
                  </a:cxn>
                  <a:cxn ang="0">
                    <a:pos x="12" y="170"/>
                  </a:cxn>
                  <a:cxn ang="0">
                    <a:pos x="12" y="242"/>
                  </a:cxn>
                  <a:cxn ang="0">
                    <a:pos x="12" y="303"/>
                  </a:cxn>
                  <a:cxn ang="0">
                    <a:pos x="36" y="363"/>
                  </a:cxn>
                  <a:cxn ang="0">
                    <a:pos x="72" y="399"/>
                  </a:cxn>
                  <a:cxn ang="0">
                    <a:pos x="121" y="436"/>
                  </a:cxn>
                  <a:cxn ang="0">
                    <a:pos x="169" y="460"/>
                  </a:cxn>
                  <a:cxn ang="0">
                    <a:pos x="229" y="472"/>
                  </a:cxn>
                  <a:cxn ang="0">
                    <a:pos x="290" y="460"/>
                  </a:cxn>
                  <a:cxn ang="0">
                    <a:pos x="338" y="436"/>
                  </a:cxn>
                  <a:cxn ang="0">
                    <a:pos x="386" y="399"/>
                  </a:cxn>
                  <a:cxn ang="0">
                    <a:pos x="410" y="363"/>
                  </a:cxn>
                  <a:cxn ang="0">
                    <a:pos x="435" y="303"/>
                  </a:cxn>
                  <a:cxn ang="0">
                    <a:pos x="447" y="254"/>
                  </a:cxn>
                  <a:cxn ang="0">
                    <a:pos x="435" y="194"/>
                  </a:cxn>
                  <a:cxn ang="0">
                    <a:pos x="435" y="145"/>
                  </a:cxn>
                  <a:cxn ang="0">
                    <a:pos x="423" y="97"/>
                  </a:cxn>
                  <a:cxn ang="0">
                    <a:pos x="410" y="73"/>
                  </a:cxn>
                  <a:cxn ang="0">
                    <a:pos x="386" y="61"/>
                  </a:cxn>
                  <a:cxn ang="0">
                    <a:pos x="266" y="61"/>
                  </a:cxn>
                  <a:cxn ang="0">
                    <a:pos x="253" y="49"/>
                  </a:cxn>
                  <a:cxn ang="0">
                    <a:pos x="253" y="36"/>
                  </a:cxn>
                  <a:cxn ang="0">
                    <a:pos x="253" y="0"/>
                  </a:cxn>
                  <a:cxn ang="0">
                    <a:pos x="241" y="0"/>
                  </a:cxn>
                  <a:cxn ang="0">
                    <a:pos x="229" y="0"/>
                  </a:cxn>
                  <a:cxn ang="0">
                    <a:pos x="229" y="73"/>
                  </a:cxn>
                  <a:cxn ang="0">
                    <a:pos x="229" y="182"/>
                  </a:cxn>
                  <a:cxn ang="0">
                    <a:pos x="241" y="206"/>
                  </a:cxn>
                  <a:cxn ang="0">
                    <a:pos x="241" y="206"/>
                  </a:cxn>
                  <a:cxn ang="0">
                    <a:pos x="253" y="206"/>
                  </a:cxn>
                  <a:cxn ang="0">
                    <a:pos x="253" y="157"/>
                  </a:cxn>
                  <a:cxn ang="0">
                    <a:pos x="266" y="133"/>
                  </a:cxn>
                  <a:cxn ang="0">
                    <a:pos x="278" y="121"/>
                  </a:cxn>
                  <a:cxn ang="0">
                    <a:pos x="338" y="121"/>
                  </a:cxn>
                </a:cxnLst>
                <a:rect l="0" t="0" r="r" b="b"/>
                <a:pathLst>
                  <a:path w="447" h="472">
                    <a:moveTo>
                      <a:pt x="338" y="121"/>
                    </a:moveTo>
                    <a:lnTo>
                      <a:pt x="350" y="121"/>
                    </a:lnTo>
                    <a:lnTo>
                      <a:pt x="362" y="121"/>
                    </a:lnTo>
                    <a:lnTo>
                      <a:pt x="374" y="121"/>
                    </a:lnTo>
                    <a:lnTo>
                      <a:pt x="374" y="121"/>
                    </a:lnTo>
                    <a:lnTo>
                      <a:pt x="386" y="121"/>
                    </a:lnTo>
                    <a:lnTo>
                      <a:pt x="386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57"/>
                    </a:lnTo>
                    <a:lnTo>
                      <a:pt x="410" y="157"/>
                    </a:lnTo>
                    <a:lnTo>
                      <a:pt x="410" y="170"/>
                    </a:lnTo>
                    <a:lnTo>
                      <a:pt x="410" y="170"/>
                    </a:lnTo>
                    <a:lnTo>
                      <a:pt x="423" y="182"/>
                    </a:lnTo>
                    <a:lnTo>
                      <a:pt x="423" y="182"/>
                    </a:lnTo>
                    <a:lnTo>
                      <a:pt x="423" y="194"/>
                    </a:lnTo>
                    <a:lnTo>
                      <a:pt x="423" y="206"/>
                    </a:lnTo>
                    <a:lnTo>
                      <a:pt x="423" y="218"/>
                    </a:lnTo>
                    <a:lnTo>
                      <a:pt x="423" y="230"/>
                    </a:lnTo>
                    <a:lnTo>
                      <a:pt x="423" y="230"/>
                    </a:lnTo>
                    <a:lnTo>
                      <a:pt x="423" y="242"/>
                    </a:lnTo>
                    <a:lnTo>
                      <a:pt x="423" y="254"/>
                    </a:lnTo>
                    <a:lnTo>
                      <a:pt x="410" y="254"/>
                    </a:lnTo>
                    <a:lnTo>
                      <a:pt x="410" y="266"/>
                    </a:lnTo>
                    <a:lnTo>
                      <a:pt x="410" y="266"/>
                    </a:lnTo>
                    <a:lnTo>
                      <a:pt x="410" y="278"/>
                    </a:lnTo>
                    <a:lnTo>
                      <a:pt x="410" y="291"/>
                    </a:lnTo>
                    <a:lnTo>
                      <a:pt x="398" y="291"/>
                    </a:lnTo>
                    <a:lnTo>
                      <a:pt x="398" y="303"/>
                    </a:lnTo>
                    <a:lnTo>
                      <a:pt x="398" y="315"/>
                    </a:lnTo>
                    <a:lnTo>
                      <a:pt x="386" y="315"/>
                    </a:lnTo>
                    <a:lnTo>
                      <a:pt x="386" y="327"/>
                    </a:lnTo>
                    <a:lnTo>
                      <a:pt x="374" y="327"/>
                    </a:lnTo>
                    <a:lnTo>
                      <a:pt x="374" y="339"/>
                    </a:lnTo>
                    <a:lnTo>
                      <a:pt x="362" y="339"/>
                    </a:lnTo>
                    <a:lnTo>
                      <a:pt x="362" y="351"/>
                    </a:lnTo>
                    <a:lnTo>
                      <a:pt x="350" y="351"/>
                    </a:lnTo>
                    <a:lnTo>
                      <a:pt x="350" y="363"/>
                    </a:lnTo>
                    <a:lnTo>
                      <a:pt x="338" y="363"/>
                    </a:lnTo>
                    <a:lnTo>
                      <a:pt x="326" y="375"/>
                    </a:lnTo>
                    <a:lnTo>
                      <a:pt x="326" y="375"/>
                    </a:lnTo>
                    <a:lnTo>
                      <a:pt x="314" y="375"/>
                    </a:lnTo>
                    <a:lnTo>
                      <a:pt x="302" y="387"/>
                    </a:lnTo>
                    <a:lnTo>
                      <a:pt x="290" y="387"/>
                    </a:lnTo>
                    <a:lnTo>
                      <a:pt x="278" y="387"/>
                    </a:lnTo>
                    <a:lnTo>
                      <a:pt x="278" y="387"/>
                    </a:lnTo>
                    <a:lnTo>
                      <a:pt x="266" y="387"/>
                    </a:lnTo>
                    <a:lnTo>
                      <a:pt x="253" y="387"/>
                    </a:lnTo>
                    <a:lnTo>
                      <a:pt x="241" y="399"/>
                    </a:lnTo>
                    <a:lnTo>
                      <a:pt x="229" y="399"/>
                    </a:lnTo>
                    <a:lnTo>
                      <a:pt x="205" y="399"/>
                    </a:lnTo>
                    <a:lnTo>
                      <a:pt x="193" y="387"/>
                    </a:lnTo>
                    <a:lnTo>
                      <a:pt x="181" y="387"/>
                    </a:lnTo>
                    <a:lnTo>
                      <a:pt x="169" y="387"/>
                    </a:lnTo>
                    <a:lnTo>
                      <a:pt x="157" y="387"/>
                    </a:lnTo>
                    <a:lnTo>
                      <a:pt x="145" y="387"/>
                    </a:lnTo>
                    <a:lnTo>
                      <a:pt x="133" y="375"/>
                    </a:lnTo>
                    <a:lnTo>
                      <a:pt x="121" y="375"/>
                    </a:lnTo>
                    <a:lnTo>
                      <a:pt x="109" y="363"/>
                    </a:lnTo>
                    <a:lnTo>
                      <a:pt x="97" y="363"/>
                    </a:lnTo>
                    <a:lnTo>
                      <a:pt x="84" y="351"/>
                    </a:lnTo>
                    <a:lnTo>
                      <a:pt x="84" y="351"/>
                    </a:lnTo>
                    <a:lnTo>
                      <a:pt x="72" y="339"/>
                    </a:lnTo>
                    <a:lnTo>
                      <a:pt x="72" y="339"/>
                    </a:lnTo>
                    <a:lnTo>
                      <a:pt x="60" y="327"/>
                    </a:lnTo>
                    <a:lnTo>
                      <a:pt x="60" y="327"/>
                    </a:lnTo>
                    <a:lnTo>
                      <a:pt x="48" y="315"/>
                    </a:lnTo>
                    <a:lnTo>
                      <a:pt x="48" y="303"/>
                    </a:lnTo>
                    <a:lnTo>
                      <a:pt x="48" y="303"/>
                    </a:lnTo>
                    <a:lnTo>
                      <a:pt x="36" y="291"/>
                    </a:lnTo>
                    <a:lnTo>
                      <a:pt x="36" y="278"/>
                    </a:lnTo>
                    <a:lnTo>
                      <a:pt x="36" y="278"/>
                    </a:lnTo>
                    <a:lnTo>
                      <a:pt x="36" y="266"/>
                    </a:lnTo>
                    <a:lnTo>
                      <a:pt x="36" y="266"/>
                    </a:lnTo>
                    <a:lnTo>
                      <a:pt x="24" y="254"/>
                    </a:lnTo>
                    <a:lnTo>
                      <a:pt x="24" y="242"/>
                    </a:lnTo>
                    <a:lnTo>
                      <a:pt x="24" y="230"/>
                    </a:lnTo>
                    <a:lnTo>
                      <a:pt x="24" y="218"/>
                    </a:lnTo>
                    <a:lnTo>
                      <a:pt x="24" y="206"/>
                    </a:lnTo>
                    <a:lnTo>
                      <a:pt x="24" y="206"/>
                    </a:lnTo>
                    <a:lnTo>
                      <a:pt x="24" y="194"/>
                    </a:lnTo>
                    <a:lnTo>
                      <a:pt x="24" y="182"/>
                    </a:lnTo>
                    <a:lnTo>
                      <a:pt x="24" y="182"/>
                    </a:lnTo>
                    <a:lnTo>
                      <a:pt x="36" y="170"/>
                    </a:lnTo>
                    <a:lnTo>
                      <a:pt x="36" y="157"/>
                    </a:lnTo>
                    <a:lnTo>
                      <a:pt x="36" y="157"/>
                    </a:lnTo>
                    <a:lnTo>
                      <a:pt x="36" y="145"/>
                    </a:lnTo>
                    <a:lnTo>
                      <a:pt x="48" y="145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72" y="109"/>
                    </a:lnTo>
                    <a:lnTo>
                      <a:pt x="72" y="109"/>
                    </a:lnTo>
                    <a:lnTo>
                      <a:pt x="84" y="97"/>
                    </a:lnTo>
                    <a:lnTo>
                      <a:pt x="97" y="97"/>
                    </a:lnTo>
                    <a:lnTo>
                      <a:pt x="97" y="97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84" y="73"/>
                    </a:lnTo>
                    <a:lnTo>
                      <a:pt x="72" y="73"/>
                    </a:lnTo>
                    <a:lnTo>
                      <a:pt x="60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24" y="85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121"/>
                    </a:lnTo>
                    <a:lnTo>
                      <a:pt x="12" y="133"/>
                    </a:lnTo>
                    <a:lnTo>
                      <a:pt x="12" y="145"/>
                    </a:lnTo>
                    <a:lnTo>
                      <a:pt x="12" y="157"/>
                    </a:lnTo>
                    <a:lnTo>
                      <a:pt x="12" y="170"/>
                    </a:lnTo>
                    <a:lnTo>
                      <a:pt x="12" y="182"/>
                    </a:lnTo>
                    <a:lnTo>
                      <a:pt x="12" y="194"/>
                    </a:lnTo>
                    <a:lnTo>
                      <a:pt x="0" y="218"/>
                    </a:lnTo>
                    <a:lnTo>
                      <a:pt x="12" y="230"/>
                    </a:lnTo>
                    <a:lnTo>
                      <a:pt x="12" y="242"/>
                    </a:lnTo>
                    <a:lnTo>
                      <a:pt x="12" y="254"/>
                    </a:lnTo>
                    <a:lnTo>
                      <a:pt x="12" y="266"/>
                    </a:lnTo>
                    <a:lnTo>
                      <a:pt x="12" y="278"/>
                    </a:lnTo>
                    <a:lnTo>
                      <a:pt x="12" y="291"/>
                    </a:lnTo>
                    <a:lnTo>
                      <a:pt x="12" y="303"/>
                    </a:lnTo>
                    <a:lnTo>
                      <a:pt x="24" y="315"/>
                    </a:lnTo>
                    <a:lnTo>
                      <a:pt x="24" y="327"/>
                    </a:lnTo>
                    <a:lnTo>
                      <a:pt x="36" y="339"/>
                    </a:lnTo>
                    <a:lnTo>
                      <a:pt x="36" y="351"/>
                    </a:lnTo>
                    <a:lnTo>
                      <a:pt x="36" y="363"/>
                    </a:lnTo>
                    <a:lnTo>
                      <a:pt x="48" y="363"/>
                    </a:lnTo>
                    <a:lnTo>
                      <a:pt x="48" y="375"/>
                    </a:lnTo>
                    <a:lnTo>
                      <a:pt x="60" y="387"/>
                    </a:lnTo>
                    <a:lnTo>
                      <a:pt x="72" y="399"/>
                    </a:lnTo>
                    <a:lnTo>
                      <a:pt x="72" y="399"/>
                    </a:lnTo>
                    <a:lnTo>
                      <a:pt x="84" y="412"/>
                    </a:lnTo>
                    <a:lnTo>
                      <a:pt x="97" y="424"/>
                    </a:lnTo>
                    <a:lnTo>
                      <a:pt x="97" y="424"/>
                    </a:lnTo>
                    <a:lnTo>
                      <a:pt x="109" y="436"/>
                    </a:lnTo>
                    <a:lnTo>
                      <a:pt x="121" y="436"/>
                    </a:lnTo>
                    <a:lnTo>
                      <a:pt x="133" y="448"/>
                    </a:lnTo>
                    <a:lnTo>
                      <a:pt x="133" y="448"/>
                    </a:lnTo>
                    <a:lnTo>
                      <a:pt x="145" y="448"/>
                    </a:lnTo>
                    <a:lnTo>
                      <a:pt x="157" y="460"/>
                    </a:lnTo>
                    <a:lnTo>
                      <a:pt x="169" y="460"/>
                    </a:lnTo>
                    <a:lnTo>
                      <a:pt x="181" y="460"/>
                    </a:lnTo>
                    <a:lnTo>
                      <a:pt x="193" y="460"/>
                    </a:lnTo>
                    <a:lnTo>
                      <a:pt x="205" y="472"/>
                    </a:lnTo>
                    <a:lnTo>
                      <a:pt x="217" y="472"/>
                    </a:lnTo>
                    <a:lnTo>
                      <a:pt x="229" y="472"/>
                    </a:lnTo>
                    <a:lnTo>
                      <a:pt x="241" y="472"/>
                    </a:lnTo>
                    <a:lnTo>
                      <a:pt x="253" y="472"/>
                    </a:lnTo>
                    <a:lnTo>
                      <a:pt x="278" y="460"/>
                    </a:lnTo>
                    <a:lnTo>
                      <a:pt x="278" y="460"/>
                    </a:lnTo>
                    <a:lnTo>
                      <a:pt x="290" y="460"/>
                    </a:lnTo>
                    <a:lnTo>
                      <a:pt x="302" y="460"/>
                    </a:lnTo>
                    <a:lnTo>
                      <a:pt x="314" y="448"/>
                    </a:lnTo>
                    <a:lnTo>
                      <a:pt x="326" y="448"/>
                    </a:lnTo>
                    <a:lnTo>
                      <a:pt x="338" y="448"/>
                    </a:lnTo>
                    <a:lnTo>
                      <a:pt x="338" y="436"/>
                    </a:lnTo>
                    <a:lnTo>
                      <a:pt x="350" y="436"/>
                    </a:lnTo>
                    <a:lnTo>
                      <a:pt x="362" y="424"/>
                    </a:lnTo>
                    <a:lnTo>
                      <a:pt x="374" y="424"/>
                    </a:lnTo>
                    <a:lnTo>
                      <a:pt x="374" y="412"/>
                    </a:lnTo>
                    <a:lnTo>
                      <a:pt x="386" y="399"/>
                    </a:lnTo>
                    <a:lnTo>
                      <a:pt x="386" y="399"/>
                    </a:lnTo>
                    <a:lnTo>
                      <a:pt x="398" y="387"/>
                    </a:lnTo>
                    <a:lnTo>
                      <a:pt x="398" y="375"/>
                    </a:lnTo>
                    <a:lnTo>
                      <a:pt x="410" y="363"/>
                    </a:lnTo>
                    <a:lnTo>
                      <a:pt x="410" y="363"/>
                    </a:lnTo>
                    <a:lnTo>
                      <a:pt x="423" y="351"/>
                    </a:lnTo>
                    <a:lnTo>
                      <a:pt x="423" y="339"/>
                    </a:lnTo>
                    <a:lnTo>
                      <a:pt x="423" y="327"/>
                    </a:lnTo>
                    <a:lnTo>
                      <a:pt x="423" y="315"/>
                    </a:lnTo>
                    <a:lnTo>
                      <a:pt x="435" y="303"/>
                    </a:lnTo>
                    <a:lnTo>
                      <a:pt x="435" y="303"/>
                    </a:lnTo>
                    <a:lnTo>
                      <a:pt x="435" y="291"/>
                    </a:lnTo>
                    <a:lnTo>
                      <a:pt x="435" y="278"/>
                    </a:lnTo>
                    <a:lnTo>
                      <a:pt x="435" y="266"/>
                    </a:lnTo>
                    <a:lnTo>
                      <a:pt x="447" y="254"/>
                    </a:lnTo>
                    <a:lnTo>
                      <a:pt x="447" y="242"/>
                    </a:lnTo>
                    <a:lnTo>
                      <a:pt x="447" y="230"/>
                    </a:lnTo>
                    <a:lnTo>
                      <a:pt x="447" y="218"/>
                    </a:lnTo>
                    <a:lnTo>
                      <a:pt x="447" y="206"/>
                    </a:lnTo>
                    <a:lnTo>
                      <a:pt x="435" y="194"/>
                    </a:lnTo>
                    <a:lnTo>
                      <a:pt x="435" y="182"/>
                    </a:lnTo>
                    <a:lnTo>
                      <a:pt x="435" y="170"/>
                    </a:lnTo>
                    <a:lnTo>
                      <a:pt x="435" y="157"/>
                    </a:lnTo>
                    <a:lnTo>
                      <a:pt x="435" y="145"/>
                    </a:lnTo>
                    <a:lnTo>
                      <a:pt x="435" y="145"/>
                    </a:lnTo>
                    <a:lnTo>
                      <a:pt x="435" y="133"/>
                    </a:lnTo>
                    <a:lnTo>
                      <a:pt x="423" y="121"/>
                    </a:lnTo>
                    <a:lnTo>
                      <a:pt x="423" y="121"/>
                    </a:lnTo>
                    <a:lnTo>
                      <a:pt x="423" y="109"/>
                    </a:lnTo>
                    <a:lnTo>
                      <a:pt x="423" y="97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398" y="73"/>
                    </a:lnTo>
                    <a:lnTo>
                      <a:pt x="398" y="61"/>
                    </a:lnTo>
                    <a:lnTo>
                      <a:pt x="398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278" y="61"/>
                    </a:lnTo>
                    <a:lnTo>
                      <a:pt x="278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53" y="61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12"/>
                    </a:lnTo>
                    <a:lnTo>
                      <a:pt x="229" y="24"/>
                    </a:lnTo>
                    <a:lnTo>
                      <a:pt x="229" y="36"/>
                    </a:lnTo>
                    <a:lnTo>
                      <a:pt x="229" y="61"/>
                    </a:lnTo>
                    <a:lnTo>
                      <a:pt x="229" y="73"/>
                    </a:lnTo>
                    <a:lnTo>
                      <a:pt x="229" y="97"/>
                    </a:lnTo>
                    <a:lnTo>
                      <a:pt x="229" y="121"/>
                    </a:lnTo>
                    <a:lnTo>
                      <a:pt x="229" y="145"/>
                    </a:lnTo>
                    <a:lnTo>
                      <a:pt x="229" y="157"/>
                    </a:lnTo>
                    <a:lnTo>
                      <a:pt x="229" y="182"/>
                    </a:lnTo>
                    <a:lnTo>
                      <a:pt x="229" y="194"/>
                    </a:lnTo>
                    <a:lnTo>
                      <a:pt x="229" y="194"/>
                    </a:lnTo>
                    <a:lnTo>
                      <a:pt x="229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194"/>
                    </a:lnTo>
                    <a:lnTo>
                      <a:pt x="253" y="182"/>
                    </a:lnTo>
                    <a:lnTo>
                      <a:pt x="253" y="182"/>
                    </a:lnTo>
                    <a:lnTo>
                      <a:pt x="253" y="157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33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78" y="121"/>
                    </a:lnTo>
                    <a:lnTo>
                      <a:pt x="278" y="121"/>
                    </a:lnTo>
                    <a:lnTo>
                      <a:pt x="290" y="121"/>
                    </a:lnTo>
                    <a:lnTo>
                      <a:pt x="290" y="121"/>
                    </a:lnTo>
                    <a:lnTo>
                      <a:pt x="302" y="121"/>
                    </a:lnTo>
                    <a:lnTo>
                      <a:pt x="338" y="12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145" y="3610"/>
                <a:ext cx="447" cy="476"/>
              </a:xfrm>
              <a:custGeom>
                <a:avLst/>
                <a:gdLst/>
                <a:ahLst/>
                <a:cxnLst>
                  <a:cxn ang="0">
                    <a:pos x="374" y="121"/>
                  </a:cxn>
                  <a:cxn ang="0">
                    <a:pos x="398" y="133"/>
                  </a:cxn>
                  <a:cxn ang="0">
                    <a:pos x="410" y="157"/>
                  </a:cxn>
                  <a:cxn ang="0">
                    <a:pos x="423" y="194"/>
                  </a:cxn>
                  <a:cxn ang="0">
                    <a:pos x="423" y="242"/>
                  </a:cxn>
                  <a:cxn ang="0">
                    <a:pos x="410" y="278"/>
                  </a:cxn>
                  <a:cxn ang="0">
                    <a:pos x="386" y="315"/>
                  </a:cxn>
                  <a:cxn ang="0">
                    <a:pos x="362" y="351"/>
                  </a:cxn>
                  <a:cxn ang="0">
                    <a:pos x="326" y="375"/>
                  </a:cxn>
                  <a:cxn ang="0">
                    <a:pos x="278" y="387"/>
                  </a:cxn>
                  <a:cxn ang="0">
                    <a:pos x="205" y="399"/>
                  </a:cxn>
                  <a:cxn ang="0">
                    <a:pos x="145" y="387"/>
                  </a:cxn>
                  <a:cxn ang="0">
                    <a:pos x="84" y="351"/>
                  </a:cxn>
                  <a:cxn ang="0">
                    <a:pos x="60" y="327"/>
                  </a:cxn>
                  <a:cxn ang="0">
                    <a:pos x="36" y="278"/>
                  </a:cxn>
                  <a:cxn ang="0">
                    <a:pos x="24" y="242"/>
                  </a:cxn>
                  <a:cxn ang="0">
                    <a:pos x="24" y="194"/>
                  </a:cxn>
                  <a:cxn ang="0">
                    <a:pos x="36" y="157"/>
                  </a:cxn>
                  <a:cxn ang="0">
                    <a:pos x="48" y="133"/>
                  </a:cxn>
                  <a:cxn ang="0">
                    <a:pos x="72" y="109"/>
                  </a:cxn>
                  <a:cxn ang="0">
                    <a:pos x="109" y="85"/>
                  </a:cxn>
                  <a:cxn ang="0">
                    <a:pos x="109" y="73"/>
                  </a:cxn>
                  <a:cxn ang="0">
                    <a:pos x="109" y="73"/>
                  </a:cxn>
                  <a:cxn ang="0">
                    <a:pos x="48" y="73"/>
                  </a:cxn>
                  <a:cxn ang="0">
                    <a:pos x="36" y="85"/>
                  </a:cxn>
                  <a:cxn ang="0">
                    <a:pos x="24" y="97"/>
                  </a:cxn>
                  <a:cxn ang="0">
                    <a:pos x="12" y="170"/>
                  </a:cxn>
                  <a:cxn ang="0">
                    <a:pos x="12" y="242"/>
                  </a:cxn>
                  <a:cxn ang="0">
                    <a:pos x="12" y="303"/>
                  </a:cxn>
                  <a:cxn ang="0">
                    <a:pos x="36" y="363"/>
                  </a:cxn>
                  <a:cxn ang="0">
                    <a:pos x="72" y="399"/>
                  </a:cxn>
                  <a:cxn ang="0">
                    <a:pos x="121" y="436"/>
                  </a:cxn>
                  <a:cxn ang="0">
                    <a:pos x="169" y="460"/>
                  </a:cxn>
                  <a:cxn ang="0">
                    <a:pos x="229" y="472"/>
                  </a:cxn>
                  <a:cxn ang="0">
                    <a:pos x="290" y="460"/>
                  </a:cxn>
                  <a:cxn ang="0">
                    <a:pos x="338" y="436"/>
                  </a:cxn>
                  <a:cxn ang="0">
                    <a:pos x="386" y="399"/>
                  </a:cxn>
                  <a:cxn ang="0">
                    <a:pos x="410" y="363"/>
                  </a:cxn>
                  <a:cxn ang="0">
                    <a:pos x="435" y="303"/>
                  </a:cxn>
                  <a:cxn ang="0">
                    <a:pos x="447" y="254"/>
                  </a:cxn>
                  <a:cxn ang="0">
                    <a:pos x="435" y="194"/>
                  </a:cxn>
                  <a:cxn ang="0">
                    <a:pos x="435" y="145"/>
                  </a:cxn>
                  <a:cxn ang="0">
                    <a:pos x="423" y="97"/>
                  </a:cxn>
                  <a:cxn ang="0">
                    <a:pos x="410" y="73"/>
                  </a:cxn>
                  <a:cxn ang="0">
                    <a:pos x="386" y="61"/>
                  </a:cxn>
                  <a:cxn ang="0">
                    <a:pos x="266" y="61"/>
                  </a:cxn>
                  <a:cxn ang="0">
                    <a:pos x="253" y="49"/>
                  </a:cxn>
                  <a:cxn ang="0">
                    <a:pos x="253" y="36"/>
                  </a:cxn>
                  <a:cxn ang="0">
                    <a:pos x="253" y="0"/>
                  </a:cxn>
                  <a:cxn ang="0">
                    <a:pos x="241" y="0"/>
                  </a:cxn>
                  <a:cxn ang="0">
                    <a:pos x="229" y="0"/>
                  </a:cxn>
                  <a:cxn ang="0">
                    <a:pos x="229" y="73"/>
                  </a:cxn>
                  <a:cxn ang="0">
                    <a:pos x="229" y="182"/>
                  </a:cxn>
                  <a:cxn ang="0">
                    <a:pos x="241" y="206"/>
                  </a:cxn>
                  <a:cxn ang="0">
                    <a:pos x="241" y="206"/>
                  </a:cxn>
                  <a:cxn ang="0">
                    <a:pos x="253" y="206"/>
                  </a:cxn>
                  <a:cxn ang="0">
                    <a:pos x="253" y="157"/>
                  </a:cxn>
                  <a:cxn ang="0">
                    <a:pos x="266" y="133"/>
                  </a:cxn>
                  <a:cxn ang="0">
                    <a:pos x="278" y="121"/>
                  </a:cxn>
                  <a:cxn ang="0">
                    <a:pos x="338" y="121"/>
                  </a:cxn>
                </a:cxnLst>
                <a:rect l="0" t="0" r="r" b="b"/>
                <a:pathLst>
                  <a:path w="447" h="472">
                    <a:moveTo>
                      <a:pt x="338" y="121"/>
                    </a:moveTo>
                    <a:lnTo>
                      <a:pt x="350" y="121"/>
                    </a:lnTo>
                    <a:lnTo>
                      <a:pt x="362" y="121"/>
                    </a:lnTo>
                    <a:lnTo>
                      <a:pt x="374" y="121"/>
                    </a:lnTo>
                    <a:lnTo>
                      <a:pt x="374" y="121"/>
                    </a:lnTo>
                    <a:lnTo>
                      <a:pt x="386" y="121"/>
                    </a:lnTo>
                    <a:lnTo>
                      <a:pt x="386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398" y="133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45"/>
                    </a:lnTo>
                    <a:lnTo>
                      <a:pt x="410" y="157"/>
                    </a:lnTo>
                    <a:lnTo>
                      <a:pt x="410" y="157"/>
                    </a:lnTo>
                    <a:lnTo>
                      <a:pt x="410" y="170"/>
                    </a:lnTo>
                    <a:lnTo>
                      <a:pt x="410" y="170"/>
                    </a:lnTo>
                    <a:lnTo>
                      <a:pt x="423" y="182"/>
                    </a:lnTo>
                    <a:lnTo>
                      <a:pt x="423" y="182"/>
                    </a:lnTo>
                    <a:lnTo>
                      <a:pt x="423" y="194"/>
                    </a:lnTo>
                    <a:lnTo>
                      <a:pt x="423" y="206"/>
                    </a:lnTo>
                    <a:lnTo>
                      <a:pt x="423" y="218"/>
                    </a:lnTo>
                    <a:lnTo>
                      <a:pt x="423" y="230"/>
                    </a:lnTo>
                    <a:lnTo>
                      <a:pt x="423" y="230"/>
                    </a:lnTo>
                    <a:lnTo>
                      <a:pt x="423" y="242"/>
                    </a:lnTo>
                    <a:lnTo>
                      <a:pt x="423" y="254"/>
                    </a:lnTo>
                    <a:lnTo>
                      <a:pt x="410" y="254"/>
                    </a:lnTo>
                    <a:lnTo>
                      <a:pt x="410" y="266"/>
                    </a:lnTo>
                    <a:lnTo>
                      <a:pt x="410" y="266"/>
                    </a:lnTo>
                    <a:lnTo>
                      <a:pt x="410" y="278"/>
                    </a:lnTo>
                    <a:lnTo>
                      <a:pt x="410" y="291"/>
                    </a:lnTo>
                    <a:lnTo>
                      <a:pt x="398" y="291"/>
                    </a:lnTo>
                    <a:lnTo>
                      <a:pt x="398" y="303"/>
                    </a:lnTo>
                    <a:lnTo>
                      <a:pt x="398" y="315"/>
                    </a:lnTo>
                    <a:lnTo>
                      <a:pt x="386" y="315"/>
                    </a:lnTo>
                    <a:lnTo>
                      <a:pt x="386" y="327"/>
                    </a:lnTo>
                    <a:lnTo>
                      <a:pt x="374" y="327"/>
                    </a:lnTo>
                    <a:lnTo>
                      <a:pt x="374" y="339"/>
                    </a:lnTo>
                    <a:lnTo>
                      <a:pt x="362" y="339"/>
                    </a:lnTo>
                    <a:lnTo>
                      <a:pt x="362" y="351"/>
                    </a:lnTo>
                    <a:lnTo>
                      <a:pt x="350" y="351"/>
                    </a:lnTo>
                    <a:lnTo>
                      <a:pt x="350" y="363"/>
                    </a:lnTo>
                    <a:lnTo>
                      <a:pt x="338" y="363"/>
                    </a:lnTo>
                    <a:lnTo>
                      <a:pt x="326" y="375"/>
                    </a:lnTo>
                    <a:lnTo>
                      <a:pt x="326" y="375"/>
                    </a:lnTo>
                    <a:lnTo>
                      <a:pt x="314" y="375"/>
                    </a:lnTo>
                    <a:lnTo>
                      <a:pt x="302" y="387"/>
                    </a:lnTo>
                    <a:lnTo>
                      <a:pt x="290" y="387"/>
                    </a:lnTo>
                    <a:lnTo>
                      <a:pt x="278" y="387"/>
                    </a:lnTo>
                    <a:lnTo>
                      <a:pt x="278" y="387"/>
                    </a:lnTo>
                    <a:lnTo>
                      <a:pt x="266" y="387"/>
                    </a:lnTo>
                    <a:lnTo>
                      <a:pt x="253" y="387"/>
                    </a:lnTo>
                    <a:lnTo>
                      <a:pt x="241" y="399"/>
                    </a:lnTo>
                    <a:lnTo>
                      <a:pt x="229" y="399"/>
                    </a:lnTo>
                    <a:lnTo>
                      <a:pt x="205" y="399"/>
                    </a:lnTo>
                    <a:lnTo>
                      <a:pt x="193" y="387"/>
                    </a:lnTo>
                    <a:lnTo>
                      <a:pt x="181" y="387"/>
                    </a:lnTo>
                    <a:lnTo>
                      <a:pt x="169" y="387"/>
                    </a:lnTo>
                    <a:lnTo>
                      <a:pt x="157" y="387"/>
                    </a:lnTo>
                    <a:lnTo>
                      <a:pt x="145" y="387"/>
                    </a:lnTo>
                    <a:lnTo>
                      <a:pt x="133" y="375"/>
                    </a:lnTo>
                    <a:lnTo>
                      <a:pt x="121" y="375"/>
                    </a:lnTo>
                    <a:lnTo>
                      <a:pt x="109" y="363"/>
                    </a:lnTo>
                    <a:lnTo>
                      <a:pt x="97" y="363"/>
                    </a:lnTo>
                    <a:lnTo>
                      <a:pt x="84" y="351"/>
                    </a:lnTo>
                    <a:lnTo>
                      <a:pt x="84" y="351"/>
                    </a:lnTo>
                    <a:lnTo>
                      <a:pt x="72" y="339"/>
                    </a:lnTo>
                    <a:lnTo>
                      <a:pt x="72" y="339"/>
                    </a:lnTo>
                    <a:lnTo>
                      <a:pt x="60" y="327"/>
                    </a:lnTo>
                    <a:lnTo>
                      <a:pt x="60" y="327"/>
                    </a:lnTo>
                    <a:lnTo>
                      <a:pt x="48" y="315"/>
                    </a:lnTo>
                    <a:lnTo>
                      <a:pt x="48" y="303"/>
                    </a:lnTo>
                    <a:lnTo>
                      <a:pt x="48" y="303"/>
                    </a:lnTo>
                    <a:lnTo>
                      <a:pt x="36" y="291"/>
                    </a:lnTo>
                    <a:lnTo>
                      <a:pt x="36" y="278"/>
                    </a:lnTo>
                    <a:lnTo>
                      <a:pt x="36" y="278"/>
                    </a:lnTo>
                    <a:lnTo>
                      <a:pt x="36" y="266"/>
                    </a:lnTo>
                    <a:lnTo>
                      <a:pt x="36" y="266"/>
                    </a:lnTo>
                    <a:lnTo>
                      <a:pt x="24" y="254"/>
                    </a:lnTo>
                    <a:lnTo>
                      <a:pt x="24" y="242"/>
                    </a:lnTo>
                    <a:lnTo>
                      <a:pt x="24" y="230"/>
                    </a:lnTo>
                    <a:lnTo>
                      <a:pt x="24" y="218"/>
                    </a:lnTo>
                    <a:lnTo>
                      <a:pt x="24" y="206"/>
                    </a:lnTo>
                    <a:lnTo>
                      <a:pt x="24" y="206"/>
                    </a:lnTo>
                    <a:lnTo>
                      <a:pt x="24" y="194"/>
                    </a:lnTo>
                    <a:lnTo>
                      <a:pt x="24" y="182"/>
                    </a:lnTo>
                    <a:lnTo>
                      <a:pt x="24" y="182"/>
                    </a:lnTo>
                    <a:lnTo>
                      <a:pt x="36" y="170"/>
                    </a:lnTo>
                    <a:lnTo>
                      <a:pt x="36" y="157"/>
                    </a:lnTo>
                    <a:lnTo>
                      <a:pt x="36" y="157"/>
                    </a:lnTo>
                    <a:lnTo>
                      <a:pt x="36" y="145"/>
                    </a:lnTo>
                    <a:lnTo>
                      <a:pt x="48" y="145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72" y="109"/>
                    </a:lnTo>
                    <a:lnTo>
                      <a:pt x="72" y="109"/>
                    </a:lnTo>
                    <a:lnTo>
                      <a:pt x="84" y="97"/>
                    </a:lnTo>
                    <a:lnTo>
                      <a:pt x="97" y="97"/>
                    </a:lnTo>
                    <a:lnTo>
                      <a:pt x="97" y="97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84" y="73"/>
                    </a:lnTo>
                    <a:lnTo>
                      <a:pt x="72" y="73"/>
                    </a:lnTo>
                    <a:lnTo>
                      <a:pt x="60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24" y="85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121"/>
                    </a:lnTo>
                    <a:lnTo>
                      <a:pt x="12" y="133"/>
                    </a:lnTo>
                    <a:lnTo>
                      <a:pt x="12" y="145"/>
                    </a:lnTo>
                    <a:lnTo>
                      <a:pt x="12" y="157"/>
                    </a:lnTo>
                    <a:lnTo>
                      <a:pt x="12" y="170"/>
                    </a:lnTo>
                    <a:lnTo>
                      <a:pt x="12" y="182"/>
                    </a:lnTo>
                    <a:lnTo>
                      <a:pt x="12" y="194"/>
                    </a:lnTo>
                    <a:lnTo>
                      <a:pt x="0" y="218"/>
                    </a:lnTo>
                    <a:lnTo>
                      <a:pt x="12" y="230"/>
                    </a:lnTo>
                    <a:lnTo>
                      <a:pt x="12" y="242"/>
                    </a:lnTo>
                    <a:lnTo>
                      <a:pt x="12" y="254"/>
                    </a:lnTo>
                    <a:lnTo>
                      <a:pt x="12" y="266"/>
                    </a:lnTo>
                    <a:lnTo>
                      <a:pt x="12" y="278"/>
                    </a:lnTo>
                    <a:lnTo>
                      <a:pt x="12" y="291"/>
                    </a:lnTo>
                    <a:lnTo>
                      <a:pt x="12" y="303"/>
                    </a:lnTo>
                    <a:lnTo>
                      <a:pt x="24" y="315"/>
                    </a:lnTo>
                    <a:lnTo>
                      <a:pt x="24" y="327"/>
                    </a:lnTo>
                    <a:lnTo>
                      <a:pt x="36" y="339"/>
                    </a:lnTo>
                    <a:lnTo>
                      <a:pt x="36" y="351"/>
                    </a:lnTo>
                    <a:lnTo>
                      <a:pt x="36" y="363"/>
                    </a:lnTo>
                    <a:lnTo>
                      <a:pt x="48" y="363"/>
                    </a:lnTo>
                    <a:lnTo>
                      <a:pt x="48" y="375"/>
                    </a:lnTo>
                    <a:lnTo>
                      <a:pt x="60" y="387"/>
                    </a:lnTo>
                    <a:lnTo>
                      <a:pt x="72" y="399"/>
                    </a:lnTo>
                    <a:lnTo>
                      <a:pt x="72" y="399"/>
                    </a:lnTo>
                    <a:lnTo>
                      <a:pt x="84" y="412"/>
                    </a:lnTo>
                    <a:lnTo>
                      <a:pt x="97" y="424"/>
                    </a:lnTo>
                    <a:lnTo>
                      <a:pt x="97" y="424"/>
                    </a:lnTo>
                    <a:lnTo>
                      <a:pt x="109" y="436"/>
                    </a:lnTo>
                    <a:lnTo>
                      <a:pt x="121" y="436"/>
                    </a:lnTo>
                    <a:lnTo>
                      <a:pt x="133" y="448"/>
                    </a:lnTo>
                    <a:lnTo>
                      <a:pt x="133" y="448"/>
                    </a:lnTo>
                    <a:lnTo>
                      <a:pt x="145" y="448"/>
                    </a:lnTo>
                    <a:lnTo>
                      <a:pt x="157" y="460"/>
                    </a:lnTo>
                    <a:lnTo>
                      <a:pt x="169" y="460"/>
                    </a:lnTo>
                    <a:lnTo>
                      <a:pt x="181" y="460"/>
                    </a:lnTo>
                    <a:lnTo>
                      <a:pt x="193" y="460"/>
                    </a:lnTo>
                    <a:lnTo>
                      <a:pt x="205" y="472"/>
                    </a:lnTo>
                    <a:lnTo>
                      <a:pt x="217" y="472"/>
                    </a:lnTo>
                    <a:lnTo>
                      <a:pt x="229" y="472"/>
                    </a:lnTo>
                    <a:lnTo>
                      <a:pt x="241" y="472"/>
                    </a:lnTo>
                    <a:lnTo>
                      <a:pt x="253" y="472"/>
                    </a:lnTo>
                    <a:lnTo>
                      <a:pt x="278" y="460"/>
                    </a:lnTo>
                    <a:lnTo>
                      <a:pt x="278" y="460"/>
                    </a:lnTo>
                    <a:lnTo>
                      <a:pt x="290" y="460"/>
                    </a:lnTo>
                    <a:lnTo>
                      <a:pt x="302" y="460"/>
                    </a:lnTo>
                    <a:lnTo>
                      <a:pt x="314" y="448"/>
                    </a:lnTo>
                    <a:lnTo>
                      <a:pt x="326" y="448"/>
                    </a:lnTo>
                    <a:lnTo>
                      <a:pt x="338" y="448"/>
                    </a:lnTo>
                    <a:lnTo>
                      <a:pt x="338" y="436"/>
                    </a:lnTo>
                    <a:lnTo>
                      <a:pt x="350" y="436"/>
                    </a:lnTo>
                    <a:lnTo>
                      <a:pt x="362" y="424"/>
                    </a:lnTo>
                    <a:lnTo>
                      <a:pt x="374" y="424"/>
                    </a:lnTo>
                    <a:lnTo>
                      <a:pt x="374" y="412"/>
                    </a:lnTo>
                    <a:lnTo>
                      <a:pt x="386" y="399"/>
                    </a:lnTo>
                    <a:lnTo>
                      <a:pt x="386" y="399"/>
                    </a:lnTo>
                    <a:lnTo>
                      <a:pt x="398" y="387"/>
                    </a:lnTo>
                    <a:lnTo>
                      <a:pt x="398" y="375"/>
                    </a:lnTo>
                    <a:lnTo>
                      <a:pt x="410" y="363"/>
                    </a:lnTo>
                    <a:lnTo>
                      <a:pt x="410" y="363"/>
                    </a:lnTo>
                    <a:lnTo>
                      <a:pt x="423" y="351"/>
                    </a:lnTo>
                    <a:lnTo>
                      <a:pt x="423" y="339"/>
                    </a:lnTo>
                    <a:lnTo>
                      <a:pt x="423" y="327"/>
                    </a:lnTo>
                    <a:lnTo>
                      <a:pt x="423" y="315"/>
                    </a:lnTo>
                    <a:lnTo>
                      <a:pt x="435" y="303"/>
                    </a:lnTo>
                    <a:lnTo>
                      <a:pt x="435" y="303"/>
                    </a:lnTo>
                    <a:lnTo>
                      <a:pt x="435" y="291"/>
                    </a:lnTo>
                    <a:lnTo>
                      <a:pt x="435" y="278"/>
                    </a:lnTo>
                    <a:lnTo>
                      <a:pt x="435" y="266"/>
                    </a:lnTo>
                    <a:lnTo>
                      <a:pt x="447" y="254"/>
                    </a:lnTo>
                    <a:lnTo>
                      <a:pt x="447" y="242"/>
                    </a:lnTo>
                    <a:lnTo>
                      <a:pt x="447" y="230"/>
                    </a:lnTo>
                    <a:lnTo>
                      <a:pt x="447" y="218"/>
                    </a:lnTo>
                    <a:lnTo>
                      <a:pt x="447" y="206"/>
                    </a:lnTo>
                    <a:lnTo>
                      <a:pt x="435" y="194"/>
                    </a:lnTo>
                    <a:lnTo>
                      <a:pt x="435" y="182"/>
                    </a:lnTo>
                    <a:lnTo>
                      <a:pt x="435" y="170"/>
                    </a:lnTo>
                    <a:lnTo>
                      <a:pt x="435" y="157"/>
                    </a:lnTo>
                    <a:lnTo>
                      <a:pt x="435" y="145"/>
                    </a:lnTo>
                    <a:lnTo>
                      <a:pt x="435" y="145"/>
                    </a:lnTo>
                    <a:lnTo>
                      <a:pt x="435" y="133"/>
                    </a:lnTo>
                    <a:lnTo>
                      <a:pt x="423" y="121"/>
                    </a:lnTo>
                    <a:lnTo>
                      <a:pt x="423" y="121"/>
                    </a:lnTo>
                    <a:lnTo>
                      <a:pt x="423" y="109"/>
                    </a:lnTo>
                    <a:lnTo>
                      <a:pt x="423" y="97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410" y="73"/>
                    </a:lnTo>
                    <a:lnTo>
                      <a:pt x="398" y="73"/>
                    </a:lnTo>
                    <a:lnTo>
                      <a:pt x="398" y="61"/>
                    </a:lnTo>
                    <a:lnTo>
                      <a:pt x="398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386" y="61"/>
                    </a:lnTo>
                    <a:lnTo>
                      <a:pt x="278" y="61"/>
                    </a:lnTo>
                    <a:lnTo>
                      <a:pt x="278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66" y="61"/>
                    </a:lnTo>
                    <a:lnTo>
                      <a:pt x="253" y="61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49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36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12"/>
                    </a:lnTo>
                    <a:lnTo>
                      <a:pt x="229" y="24"/>
                    </a:lnTo>
                    <a:lnTo>
                      <a:pt x="229" y="36"/>
                    </a:lnTo>
                    <a:lnTo>
                      <a:pt x="229" y="61"/>
                    </a:lnTo>
                    <a:lnTo>
                      <a:pt x="229" y="73"/>
                    </a:lnTo>
                    <a:lnTo>
                      <a:pt x="229" y="97"/>
                    </a:lnTo>
                    <a:lnTo>
                      <a:pt x="229" y="121"/>
                    </a:lnTo>
                    <a:lnTo>
                      <a:pt x="229" y="145"/>
                    </a:lnTo>
                    <a:lnTo>
                      <a:pt x="229" y="157"/>
                    </a:lnTo>
                    <a:lnTo>
                      <a:pt x="229" y="182"/>
                    </a:lnTo>
                    <a:lnTo>
                      <a:pt x="229" y="194"/>
                    </a:lnTo>
                    <a:lnTo>
                      <a:pt x="229" y="194"/>
                    </a:lnTo>
                    <a:lnTo>
                      <a:pt x="229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41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194"/>
                    </a:lnTo>
                    <a:lnTo>
                      <a:pt x="253" y="182"/>
                    </a:lnTo>
                    <a:lnTo>
                      <a:pt x="253" y="182"/>
                    </a:lnTo>
                    <a:lnTo>
                      <a:pt x="253" y="157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45"/>
                    </a:lnTo>
                    <a:lnTo>
                      <a:pt x="253" y="133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66" y="121"/>
                    </a:lnTo>
                    <a:lnTo>
                      <a:pt x="278" y="121"/>
                    </a:lnTo>
                    <a:lnTo>
                      <a:pt x="278" y="121"/>
                    </a:lnTo>
                    <a:lnTo>
                      <a:pt x="290" y="121"/>
                    </a:lnTo>
                    <a:lnTo>
                      <a:pt x="290" y="121"/>
                    </a:lnTo>
                    <a:lnTo>
                      <a:pt x="302" y="121"/>
                    </a:lnTo>
                    <a:lnTo>
                      <a:pt x="338" y="121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/>
              </a:p>
            </p:txBody>
          </p:sp>
        </p:grp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291" y="3491"/>
              <a:ext cx="50" cy="7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/>
            </a:p>
          </p:txBody>
        </p:sp>
      </p:grp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457200" y="6324600"/>
            <a:ext cx="8305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457200" y="1219200"/>
            <a:ext cx="8305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457200" y="1143000"/>
            <a:ext cx="83058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4"/>
          <p:cNvSpPr txBox="1">
            <a:spLocks/>
          </p:cNvSpPr>
          <p:nvPr/>
        </p:nvSpPr>
        <p:spPr bwMode="auto">
          <a:xfrm>
            <a:off x="351994" y="52628"/>
            <a:ext cx="8792006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2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Zylindrische GWDS-Düsen eröffnen inter-</a:t>
            </a:r>
          </a:p>
          <a:p>
            <a:pPr algn="l" eaLnBrk="0" hangingPunct="0">
              <a:defRPr/>
            </a:pPr>
            <a:r>
              <a:rPr lang="de-DE" sz="3200" b="1" kern="0" dirty="0" err="1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essante</a:t>
            </a:r>
            <a:r>
              <a:rPr lang="de-DE" sz="32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verfahrenstechnische Möglichkeiten</a:t>
            </a:r>
            <a:endParaRPr lang="de-DE" sz="32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3568" y="2478523"/>
            <a:ext cx="752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Arial Narrow" pitchFamily="34" charset="0"/>
              </a:rPr>
              <a:t>Restriktionen bei Verwendung einer konischen Düse</a:t>
            </a:r>
            <a:endParaRPr lang="de-DE" sz="2800" b="1" dirty="0">
              <a:latin typeface="Arial Narrow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03648" y="3419418"/>
            <a:ext cx="5955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Arial Narrow" pitchFamily="34" charset="0"/>
              </a:rPr>
              <a:t>Konzept der „zylindrischen GWDS-Düse“</a:t>
            </a:r>
            <a:endParaRPr lang="de-DE" sz="2800" b="1" dirty="0">
              <a:latin typeface="Arial Narrow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43340" y="4360313"/>
            <a:ext cx="718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Arial Narrow" pitchFamily="34" charset="0"/>
              </a:rPr>
              <a:t>Verfahrenstechnische  Vorteile der GWDS-Technik</a:t>
            </a:r>
            <a:endParaRPr lang="de-DE" sz="2800" b="1" dirty="0">
              <a:latin typeface="Arial Narrow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15816" y="1537628"/>
            <a:ext cx="266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Arial Narrow" pitchFamily="34" charset="0"/>
              </a:rPr>
              <a:t>Aufgabenstellung</a:t>
            </a:r>
            <a:endParaRPr lang="de-DE" sz="2800" b="1" dirty="0">
              <a:latin typeface="Arial Narrow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9287" y="5301208"/>
            <a:ext cx="854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Arial Narrow" pitchFamily="34" charset="0"/>
              </a:rPr>
              <a:t>Fazit</a:t>
            </a:r>
            <a:endParaRPr lang="de-DE" sz="2800" b="1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xtrusionsblasfor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3543" y="1348648"/>
            <a:ext cx="4180114" cy="467840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104274" y="5909210"/>
            <a:ext cx="58993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 Narrow" pitchFamily="34" charset="0"/>
              </a:rPr>
              <a:t>Quelle  http://de.wikipedia.org/wiki/Extrusionsblasformen</a:t>
            </a:r>
            <a:endParaRPr lang="de-DE" sz="2000" b="1" dirty="0">
              <a:latin typeface="Arial Narrow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49769" y="39465"/>
            <a:ext cx="74927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accent6"/>
                </a:solidFill>
                <a:latin typeface="Arial Narrow" pitchFamily="34" charset="0"/>
              </a:rPr>
              <a:t>Düsengestaltung zur Wanddickensteuerung </a:t>
            </a:r>
          </a:p>
          <a:p>
            <a:r>
              <a:rPr lang="de-DE" sz="3200" b="1" dirty="0" smtClean="0">
                <a:solidFill>
                  <a:schemeClr val="accent6"/>
                </a:solidFill>
                <a:latin typeface="Arial Narrow" pitchFamily="34" charset="0"/>
              </a:rPr>
              <a:t>des Vorformlings in Abzugsrichtung   </a:t>
            </a:r>
            <a:endParaRPr lang="de-DE" sz="3200" b="1" dirty="0">
              <a:solidFill>
                <a:schemeClr val="accent6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611560" y="1988840"/>
            <a:ext cx="3096344" cy="288032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itel 6"/>
          <p:cNvSpPr txBox="1">
            <a:spLocks/>
          </p:cNvSpPr>
          <p:nvPr/>
        </p:nvSpPr>
        <p:spPr bwMode="auto">
          <a:xfrm>
            <a:off x="323528" y="203300"/>
            <a:ext cx="8229600" cy="633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Konventionelle „konische Düse“</a:t>
            </a:r>
            <a:endParaRPr kumimoji="0" lang="de-DE" sz="39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rapezoid 3"/>
          <p:cNvSpPr/>
          <p:nvPr/>
        </p:nvSpPr>
        <p:spPr bwMode="auto">
          <a:xfrm rot="10800000">
            <a:off x="971597" y="1988840"/>
            <a:ext cx="2376265" cy="2872336"/>
          </a:xfrm>
          <a:prstGeom prst="trapezoid">
            <a:avLst>
              <a:gd name="adj" fmla="val 42102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Trapezoid 4"/>
          <p:cNvSpPr/>
          <p:nvPr/>
        </p:nvSpPr>
        <p:spPr bwMode="auto">
          <a:xfrm rot="10800000">
            <a:off x="1403649" y="1996824"/>
            <a:ext cx="1512168" cy="2872336"/>
          </a:xfrm>
          <a:prstGeom prst="trapezoid">
            <a:avLst>
              <a:gd name="adj" fmla="val 4579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403648" y="1556792"/>
            <a:ext cx="1512168" cy="43204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644008" y="1988840"/>
            <a:ext cx="3096344" cy="288032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rapezoid 7"/>
          <p:cNvSpPr/>
          <p:nvPr/>
        </p:nvSpPr>
        <p:spPr bwMode="auto">
          <a:xfrm rot="10800000">
            <a:off x="5004045" y="1988840"/>
            <a:ext cx="2376265" cy="2872336"/>
          </a:xfrm>
          <a:prstGeom prst="trapezoid">
            <a:avLst>
              <a:gd name="adj" fmla="val 42102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9" name="Gruppieren 50"/>
          <p:cNvGrpSpPr/>
          <p:nvPr/>
        </p:nvGrpSpPr>
        <p:grpSpPr>
          <a:xfrm>
            <a:off x="5436096" y="1988840"/>
            <a:ext cx="1512169" cy="3312368"/>
            <a:chOff x="5436096" y="1556792"/>
            <a:chExt cx="1512169" cy="3312368"/>
          </a:xfrm>
        </p:grpSpPr>
        <p:sp>
          <p:nvSpPr>
            <p:cNvPr id="10" name="Trapezoid 9"/>
            <p:cNvSpPr/>
            <p:nvPr/>
          </p:nvSpPr>
          <p:spPr bwMode="auto">
            <a:xfrm rot="10800000">
              <a:off x="5436097" y="1996824"/>
              <a:ext cx="1512168" cy="2872336"/>
            </a:xfrm>
            <a:prstGeom prst="trapezoid">
              <a:avLst>
                <a:gd name="adj" fmla="val 45797"/>
              </a:avLst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5436096" y="1556792"/>
              <a:ext cx="1512168" cy="43204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12" name="Gerade Verbindung 11"/>
          <p:cNvCxnSpPr/>
          <p:nvPr/>
        </p:nvCxnSpPr>
        <p:spPr bwMode="auto">
          <a:xfrm flipV="1">
            <a:off x="2987824" y="1628800"/>
            <a:ext cx="504056" cy="864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/>
        </p:nvCxnSpPr>
        <p:spPr bwMode="auto">
          <a:xfrm flipH="1" flipV="1">
            <a:off x="4860032" y="1628800"/>
            <a:ext cx="504056" cy="864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3347864" y="1196752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Fließkanal</a:t>
            </a:r>
            <a:endParaRPr lang="de-DE" sz="24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539552" y="5186220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Dorn in Neutralstellung</a:t>
            </a:r>
            <a:endParaRPr lang="de-DE" sz="24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4427984" y="5199583"/>
            <a:ext cx="362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Dorn in unterster Position</a:t>
            </a:r>
            <a:endParaRPr lang="de-DE" sz="2400" b="1" dirty="0"/>
          </a:p>
        </p:txBody>
      </p:sp>
      <p:cxnSp>
        <p:nvCxnSpPr>
          <p:cNvPr id="17" name="Gerade Verbindung 16"/>
          <p:cNvCxnSpPr/>
          <p:nvPr/>
        </p:nvCxnSpPr>
        <p:spPr bwMode="auto">
          <a:xfrm flipH="1">
            <a:off x="1331640" y="4005064"/>
            <a:ext cx="792088" cy="11521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/>
        </p:nvCxnSpPr>
        <p:spPr bwMode="auto">
          <a:xfrm>
            <a:off x="6228184" y="4005064"/>
            <a:ext cx="576064" cy="1296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Gruppieren 42"/>
          <p:cNvGrpSpPr/>
          <p:nvPr/>
        </p:nvGrpSpPr>
        <p:grpSpPr>
          <a:xfrm>
            <a:off x="323528" y="1691284"/>
            <a:ext cx="8759770" cy="4515251"/>
            <a:chOff x="323528" y="1691284"/>
            <a:chExt cx="8759770" cy="4515251"/>
          </a:xfrm>
        </p:grpSpPr>
        <p:grpSp>
          <p:nvGrpSpPr>
            <p:cNvPr id="20" name="Gruppieren 34"/>
            <p:cNvGrpSpPr/>
            <p:nvPr/>
          </p:nvGrpSpPr>
          <p:grpSpPr>
            <a:xfrm>
              <a:off x="5280175" y="1691284"/>
              <a:ext cx="1747240" cy="3177876"/>
              <a:chOff x="5280175" y="1691284"/>
              <a:chExt cx="1747240" cy="3177876"/>
            </a:xfrm>
          </p:grpSpPr>
          <p:cxnSp>
            <p:nvCxnSpPr>
              <p:cNvPr id="24" name="Gerade Verbindung 23"/>
              <p:cNvCxnSpPr/>
              <p:nvPr/>
            </p:nvCxnSpPr>
            <p:spPr bwMode="auto">
              <a:xfrm>
                <a:off x="5364088" y="1772816"/>
                <a:ext cx="743890" cy="309634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24"/>
              <p:cNvCxnSpPr/>
              <p:nvPr/>
            </p:nvCxnSpPr>
            <p:spPr bwMode="auto">
              <a:xfrm flipH="1">
                <a:off x="6256757" y="1988840"/>
                <a:ext cx="720080" cy="288032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" name="Rechteck 25"/>
              <p:cNvSpPr/>
              <p:nvPr/>
            </p:nvSpPr>
            <p:spPr bwMode="auto">
              <a:xfrm>
                <a:off x="5280175" y="1691284"/>
                <a:ext cx="144016" cy="28803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27" name="Gerade Verbindung 26"/>
              <p:cNvCxnSpPr/>
              <p:nvPr/>
            </p:nvCxnSpPr>
            <p:spPr bwMode="auto">
              <a:xfrm>
                <a:off x="5455711" y="2420888"/>
                <a:ext cx="614168" cy="2448272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8" name="Gleichschenkliges Dreieck 27"/>
              <p:cNvSpPr/>
              <p:nvPr/>
            </p:nvSpPr>
            <p:spPr bwMode="auto">
              <a:xfrm>
                <a:off x="5417043" y="1993603"/>
                <a:ext cx="76772" cy="432048"/>
              </a:xfrm>
              <a:prstGeom prst="triangle">
                <a:avLst>
                  <a:gd name="adj" fmla="val 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29" name="Gerade Verbindung 28"/>
              <p:cNvCxnSpPr/>
              <p:nvPr/>
            </p:nvCxnSpPr>
            <p:spPr bwMode="auto">
              <a:xfrm flipH="1">
                <a:off x="6314481" y="2492896"/>
                <a:ext cx="595679" cy="2376264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" name="Gleichschenkliges Dreieck 29"/>
              <p:cNvSpPr/>
              <p:nvPr/>
            </p:nvSpPr>
            <p:spPr bwMode="auto">
              <a:xfrm>
                <a:off x="6847106" y="1984076"/>
                <a:ext cx="100586" cy="508819"/>
              </a:xfrm>
              <a:prstGeom prst="triangle">
                <a:avLst>
                  <a:gd name="adj" fmla="val 100000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Gleichschenkliges Dreieck 30"/>
              <p:cNvSpPr/>
              <p:nvPr/>
            </p:nvSpPr>
            <p:spPr bwMode="auto">
              <a:xfrm rot="10800000">
                <a:off x="6955407" y="1988840"/>
                <a:ext cx="72008" cy="216024"/>
              </a:xfrm>
              <a:prstGeom prst="triangle">
                <a:avLst>
                  <a:gd name="adj" fmla="val 100000"/>
                </a:avLst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21" name="Textfeld 20"/>
            <p:cNvSpPr txBox="1"/>
            <p:nvPr/>
          </p:nvSpPr>
          <p:spPr>
            <a:xfrm>
              <a:off x="323528" y="5714092"/>
              <a:ext cx="87597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600" b="1" dirty="0" smtClean="0">
                  <a:solidFill>
                    <a:srgbClr val="FF0000"/>
                  </a:solidFill>
                </a:rPr>
                <a:t>Das rot gekennzeichnete Volumen wird vom Dorn verdrängt</a:t>
              </a:r>
              <a:endParaRPr lang="de-DE" sz="2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 flipV="1">
              <a:off x="2987824" y="3140968"/>
              <a:ext cx="2664296" cy="25922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 flipH="1">
              <a:off x="2987824" y="3140968"/>
              <a:ext cx="3744416" cy="25922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2" name="Gerade Verbindung 31"/>
          <p:cNvCxnSpPr/>
          <p:nvPr/>
        </p:nvCxnSpPr>
        <p:spPr bwMode="auto">
          <a:xfrm>
            <a:off x="2229077" y="4869160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/>
          <p:cNvCxnSpPr/>
          <p:nvPr/>
        </p:nvCxnSpPr>
        <p:spPr bwMode="auto">
          <a:xfrm>
            <a:off x="2344515" y="4869160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 Verbindung mit Pfeil 33"/>
          <p:cNvCxnSpPr/>
          <p:nvPr/>
        </p:nvCxnSpPr>
        <p:spPr bwMode="auto">
          <a:xfrm>
            <a:off x="2013053" y="5085184"/>
            <a:ext cx="21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Gerade Verbindung mit Pfeil 34"/>
          <p:cNvCxnSpPr/>
          <p:nvPr/>
        </p:nvCxnSpPr>
        <p:spPr bwMode="auto">
          <a:xfrm flipH="1">
            <a:off x="2339752" y="5085184"/>
            <a:ext cx="21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feld 35"/>
          <p:cNvSpPr txBox="1"/>
          <p:nvPr/>
        </p:nvSpPr>
        <p:spPr>
          <a:xfrm>
            <a:off x="2368330" y="4768574"/>
            <a:ext cx="1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g</a:t>
            </a:r>
            <a:endParaRPr lang="de-DE" sz="1600" dirty="0"/>
          </a:p>
        </p:txBody>
      </p:sp>
      <p:grpSp>
        <p:nvGrpSpPr>
          <p:cNvPr id="37" name="Gruppieren 38"/>
          <p:cNvGrpSpPr/>
          <p:nvPr/>
        </p:nvGrpSpPr>
        <p:grpSpPr>
          <a:xfrm>
            <a:off x="6146087" y="4773337"/>
            <a:ext cx="451663" cy="388618"/>
            <a:chOff x="6136561" y="4773337"/>
            <a:chExt cx="451663" cy="388618"/>
          </a:xfrm>
        </p:grpSpPr>
        <p:cxnSp>
          <p:nvCxnSpPr>
            <p:cNvPr id="38" name="Gerade Verbindung 37"/>
            <p:cNvCxnSpPr/>
            <p:nvPr/>
          </p:nvCxnSpPr>
          <p:spPr bwMode="auto">
            <a:xfrm>
              <a:off x="6352585" y="4873923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38"/>
            <p:cNvCxnSpPr/>
            <p:nvPr/>
          </p:nvCxnSpPr>
          <p:spPr bwMode="auto">
            <a:xfrm>
              <a:off x="6376963" y="4873923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mit Pfeil 39"/>
            <p:cNvCxnSpPr/>
            <p:nvPr/>
          </p:nvCxnSpPr>
          <p:spPr bwMode="auto">
            <a:xfrm>
              <a:off x="6136561" y="5089947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Gerade Verbindung mit Pfeil 40"/>
            <p:cNvCxnSpPr/>
            <p:nvPr/>
          </p:nvCxnSpPr>
          <p:spPr bwMode="auto">
            <a:xfrm flipH="1">
              <a:off x="6372200" y="5089947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feld 41"/>
            <p:cNvSpPr txBox="1"/>
            <p:nvPr/>
          </p:nvSpPr>
          <p:spPr>
            <a:xfrm>
              <a:off x="6444208" y="4773337"/>
              <a:ext cx="144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g</a:t>
              </a:r>
              <a:endParaRPr lang="de-DE" sz="1600" dirty="0"/>
            </a:p>
          </p:txBody>
        </p:sp>
      </p:grpSp>
      <p:grpSp>
        <p:nvGrpSpPr>
          <p:cNvPr id="43" name="Gruppieren 44"/>
          <p:cNvGrpSpPr/>
          <p:nvPr/>
        </p:nvGrpSpPr>
        <p:grpSpPr>
          <a:xfrm>
            <a:off x="6146650" y="4772774"/>
            <a:ext cx="451663" cy="388618"/>
            <a:chOff x="6928649" y="4725144"/>
            <a:chExt cx="451663" cy="388618"/>
          </a:xfrm>
        </p:grpSpPr>
        <p:cxnSp>
          <p:nvCxnSpPr>
            <p:cNvPr id="44" name="Gerade Verbindung 43"/>
            <p:cNvCxnSpPr/>
            <p:nvPr/>
          </p:nvCxnSpPr>
          <p:spPr bwMode="auto">
            <a:xfrm>
              <a:off x="7144673" y="4825730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7169051" y="4825730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mit Pfeil 45"/>
            <p:cNvCxnSpPr/>
            <p:nvPr/>
          </p:nvCxnSpPr>
          <p:spPr bwMode="auto">
            <a:xfrm>
              <a:off x="6928649" y="5041754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Gerade Verbindung mit Pfeil 46"/>
            <p:cNvCxnSpPr/>
            <p:nvPr/>
          </p:nvCxnSpPr>
          <p:spPr bwMode="auto">
            <a:xfrm flipH="1">
              <a:off x="7164288" y="5041754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Textfeld 47"/>
            <p:cNvSpPr txBox="1"/>
            <p:nvPr/>
          </p:nvSpPr>
          <p:spPr>
            <a:xfrm>
              <a:off x="7236296" y="4725144"/>
              <a:ext cx="144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</a:rPr>
                <a:t>g</a:t>
              </a: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9" name="Gerade Verbindung 48"/>
          <p:cNvCxnSpPr/>
          <p:nvPr/>
        </p:nvCxnSpPr>
        <p:spPr bwMode="auto">
          <a:xfrm flipV="1">
            <a:off x="3347864" y="1988840"/>
            <a:ext cx="648072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feld 49"/>
          <p:cNvSpPr txBox="1"/>
          <p:nvPr/>
        </p:nvSpPr>
        <p:spPr>
          <a:xfrm>
            <a:off x="3736515" y="1628800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Düse</a:t>
            </a:r>
            <a:endParaRPr lang="de-DE" sz="2400" b="1" dirty="0"/>
          </a:p>
        </p:txBody>
      </p:sp>
      <p:cxnSp>
        <p:nvCxnSpPr>
          <p:cNvPr id="51" name="Gerade Verbindung 50"/>
          <p:cNvCxnSpPr/>
          <p:nvPr/>
        </p:nvCxnSpPr>
        <p:spPr bwMode="auto">
          <a:xfrm flipH="1" flipV="1">
            <a:off x="4355976" y="1988840"/>
            <a:ext cx="648072" cy="1008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feld 51"/>
          <p:cNvSpPr txBox="1"/>
          <p:nvPr/>
        </p:nvSpPr>
        <p:spPr>
          <a:xfrm>
            <a:off x="1720708" y="1571306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Dorn</a:t>
            </a:r>
            <a:endParaRPr lang="de-DE" sz="2400" b="1" dirty="0"/>
          </a:p>
        </p:txBody>
      </p:sp>
      <p:sp>
        <p:nvSpPr>
          <p:cNvPr id="53" name="Textfeld 52"/>
          <p:cNvSpPr txBox="1"/>
          <p:nvPr/>
        </p:nvSpPr>
        <p:spPr>
          <a:xfrm>
            <a:off x="5719075" y="1959223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Dorn</a:t>
            </a:r>
            <a:endParaRPr lang="de-DE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683568" y="1988840"/>
            <a:ext cx="3096344" cy="288032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itel 6"/>
          <p:cNvSpPr txBox="1">
            <a:spLocks/>
          </p:cNvSpPr>
          <p:nvPr/>
        </p:nvSpPr>
        <p:spPr bwMode="auto">
          <a:xfrm>
            <a:off x="735008" y="-73918"/>
            <a:ext cx="8229600" cy="633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Wanddickenbeeinflussung über dem Umfang mit konventioneller Düse“</a:t>
            </a:r>
            <a:endParaRPr kumimoji="0" lang="de-DE" sz="3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Trapezoid 3"/>
          <p:cNvSpPr/>
          <p:nvPr/>
        </p:nvSpPr>
        <p:spPr bwMode="auto">
          <a:xfrm rot="10800000">
            <a:off x="971597" y="1988840"/>
            <a:ext cx="2376265" cy="2872336"/>
          </a:xfrm>
          <a:prstGeom prst="trapezoid">
            <a:avLst>
              <a:gd name="adj" fmla="val 42102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Trapezoid 4"/>
          <p:cNvSpPr/>
          <p:nvPr/>
        </p:nvSpPr>
        <p:spPr bwMode="auto">
          <a:xfrm rot="10800000">
            <a:off x="1403648" y="1988840"/>
            <a:ext cx="1512168" cy="2872336"/>
          </a:xfrm>
          <a:prstGeom prst="trapezoid">
            <a:avLst>
              <a:gd name="adj" fmla="val 4579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403648" y="1628800"/>
            <a:ext cx="1512168" cy="43204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644008" y="1988840"/>
            <a:ext cx="3096344" cy="288032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rapezoid 7"/>
          <p:cNvSpPr/>
          <p:nvPr/>
        </p:nvSpPr>
        <p:spPr bwMode="auto">
          <a:xfrm rot="10800000">
            <a:off x="5004045" y="1988840"/>
            <a:ext cx="2376265" cy="2872336"/>
          </a:xfrm>
          <a:prstGeom prst="trapezoid">
            <a:avLst>
              <a:gd name="adj" fmla="val 42102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9" name="Gruppieren 50"/>
          <p:cNvGrpSpPr/>
          <p:nvPr/>
        </p:nvGrpSpPr>
        <p:grpSpPr>
          <a:xfrm>
            <a:off x="5436096" y="1988840"/>
            <a:ext cx="1512169" cy="3312368"/>
            <a:chOff x="5436096" y="1556792"/>
            <a:chExt cx="1512169" cy="3312368"/>
          </a:xfrm>
        </p:grpSpPr>
        <p:sp>
          <p:nvSpPr>
            <p:cNvPr id="10" name="Trapezoid 9"/>
            <p:cNvSpPr/>
            <p:nvPr/>
          </p:nvSpPr>
          <p:spPr bwMode="auto">
            <a:xfrm rot="10800000">
              <a:off x="5436097" y="1996824"/>
              <a:ext cx="1512168" cy="2872336"/>
            </a:xfrm>
            <a:prstGeom prst="trapezoid">
              <a:avLst>
                <a:gd name="adj" fmla="val 45797"/>
              </a:avLst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5436096" y="1556792"/>
              <a:ext cx="1512168" cy="43204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3347864" y="1599183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Fließkanal</a:t>
            </a:r>
            <a:endParaRPr lang="de-DE" sz="2400" b="1" dirty="0"/>
          </a:p>
        </p:txBody>
      </p:sp>
      <p:sp>
        <p:nvSpPr>
          <p:cNvPr id="13" name="Rechteck 12"/>
          <p:cNvSpPr/>
          <p:nvPr/>
        </p:nvSpPr>
        <p:spPr bwMode="auto">
          <a:xfrm>
            <a:off x="5284937" y="1691284"/>
            <a:ext cx="144016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2221837" y="4864397"/>
            <a:ext cx="227" cy="2232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2361317" y="4871615"/>
            <a:ext cx="4763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flipH="1">
            <a:off x="2361317" y="5015631"/>
            <a:ext cx="21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2522435" y="4787626"/>
            <a:ext cx="1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g</a:t>
            </a:r>
            <a:endParaRPr lang="de-DE" sz="1600" dirty="0"/>
          </a:p>
        </p:txBody>
      </p:sp>
      <p:grpSp>
        <p:nvGrpSpPr>
          <p:cNvPr id="18" name="Gruppieren 64"/>
          <p:cNvGrpSpPr/>
          <p:nvPr/>
        </p:nvGrpSpPr>
        <p:grpSpPr>
          <a:xfrm>
            <a:off x="5979473" y="4739428"/>
            <a:ext cx="92790" cy="216024"/>
            <a:chOff x="5979473" y="4739428"/>
            <a:chExt cx="92790" cy="216024"/>
          </a:xfrm>
        </p:grpSpPr>
        <p:sp>
          <p:nvSpPr>
            <p:cNvPr id="19" name="Ellipse 18"/>
            <p:cNvSpPr/>
            <p:nvPr/>
          </p:nvSpPr>
          <p:spPr bwMode="auto">
            <a:xfrm rot="-780000">
              <a:off x="5988785" y="4739428"/>
              <a:ext cx="72008" cy="21602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5979473" y="4874500"/>
              <a:ext cx="72008" cy="666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1" name="Ellipse 20"/>
            <p:cNvSpPr/>
            <p:nvPr/>
          </p:nvSpPr>
          <p:spPr bwMode="auto">
            <a:xfrm rot="-4680000">
              <a:off x="6004320" y="4891527"/>
              <a:ext cx="72008" cy="5368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2" name="Rechteck 21"/>
            <p:cNvSpPr/>
            <p:nvPr/>
          </p:nvSpPr>
          <p:spPr bwMode="auto">
            <a:xfrm>
              <a:off x="6000255" y="4876303"/>
              <a:ext cx="72008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3" name="Gruppieren 82"/>
          <p:cNvGrpSpPr/>
          <p:nvPr/>
        </p:nvGrpSpPr>
        <p:grpSpPr>
          <a:xfrm>
            <a:off x="6146650" y="4768011"/>
            <a:ext cx="451663" cy="388618"/>
            <a:chOff x="6928649" y="4725144"/>
            <a:chExt cx="451663" cy="388618"/>
          </a:xfrm>
        </p:grpSpPr>
        <p:cxnSp>
          <p:nvCxnSpPr>
            <p:cNvPr id="24" name="Gerade Verbindung 23"/>
            <p:cNvCxnSpPr/>
            <p:nvPr/>
          </p:nvCxnSpPr>
          <p:spPr bwMode="auto">
            <a:xfrm>
              <a:off x="7144673" y="4825730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Gerade Verbindung 24"/>
            <p:cNvCxnSpPr/>
            <p:nvPr/>
          </p:nvCxnSpPr>
          <p:spPr bwMode="auto">
            <a:xfrm>
              <a:off x="7173814" y="4825730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mit Pfeil 25"/>
            <p:cNvCxnSpPr/>
            <p:nvPr/>
          </p:nvCxnSpPr>
          <p:spPr bwMode="auto">
            <a:xfrm>
              <a:off x="6928649" y="5041754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Gerade Verbindung mit Pfeil 26"/>
            <p:cNvCxnSpPr/>
            <p:nvPr/>
          </p:nvCxnSpPr>
          <p:spPr bwMode="auto">
            <a:xfrm flipH="1">
              <a:off x="7164288" y="5041754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feld 27"/>
            <p:cNvSpPr txBox="1"/>
            <p:nvPr/>
          </p:nvSpPr>
          <p:spPr>
            <a:xfrm>
              <a:off x="7236296" y="4725144"/>
              <a:ext cx="144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</a:rPr>
                <a:t>g</a:t>
              </a: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9" name="Gerade Verbindung 28"/>
          <p:cNvCxnSpPr/>
          <p:nvPr/>
        </p:nvCxnSpPr>
        <p:spPr bwMode="auto">
          <a:xfrm flipV="1">
            <a:off x="2987824" y="1844824"/>
            <a:ext cx="432048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/>
          <p:cNvCxnSpPr/>
          <p:nvPr/>
        </p:nvCxnSpPr>
        <p:spPr bwMode="auto">
          <a:xfrm flipH="1" flipV="1">
            <a:off x="4904526" y="1873558"/>
            <a:ext cx="358526" cy="2308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feld 30"/>
          <p:cNvSpPr txBox="1"/>
          <p:nvPr/>
        </p:nvSpPr>
        <p:spPr>
          <a:xfrm>
            <a:off x="3702851" y="116716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Dorn</a:t>
            </a:r>
            <a:endParaRPr lang="de-DE" sz="24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3748552" y="2060848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Düse</a:t>
            </a:r>
            <a:endParaRPr lang="de-DE" sz="2400" b="1" dirty="0"/>
          </a:p>
        </p:txBody>
      </p:sp>
      <p:cxnSp>
        <p:nvCxnSpPr>
          <p:cNvPr id="33" name="Gerade Verbindung 32"/>
          <p:cNvCxnSpPr>
            <a:endCxn id="31" idx="1"/>
          </p:cNvCxnSpPr>
          <p:nvPr/>
        </p:nvCxnSpPr>
        <p:spPr bwMode="auto">
          <a:xfrm flipV="1">
            <a:off x="2627784" y="1397995"/>
            <a:ext cx="1075067" cy="446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 Verbindung 33"/>
          <p:cNvCxnSpPr>
            <a:endCxn id="31" idx="3"/>
          </p:cNvCxnSpPr>
          <p:nvPr/>
        </p:nvCxnSpPr>
        <p:spPr bwMode="auto">
          <a:xfrm flipH="1" flipV="1">
            <a:off x="4572000" y="1397995"/>
            <a:ext cx="2016224" cy="8068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34"/>
          <p:cNvCxnSpPr/>
          <p:nvPr/>
        </p:nvCxnSpPr>
        <p:spPr bwMode="auto">
          <a:xfrm flipV="1">
            <a:off x="3347864" y="2320709"/>
            <a:ext cx="435379" cy="4172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 Verbindung 35"/>
          <p:cNvCxnSpPr/>
          <p:nvPr/>
        </p:nvCxnSpPr>
        <p:spPr bwMode="auto">
          <a:xfrm flipH="1" flipV="1">
            <a:off x="4589700" y="2364251"/>
            <a:ext cx="313312" cy="4172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Gleichschenkliges Dreieck 36"/>
          <p:cNvSpPr/>
          <p:nvPr/>
        </p:nvSpPr>
        <p:spPr bwMode="auto">
          <a:xfrm rot="10800000">
            <a:off x="6970114" y="1988840"/>
            <a:ext cx="72008" cy="216024"/>
          </a:xfrm>
          <a:prstGeom prst="triangle">
            <a:avLst>
              <a:gd name="adj" fmla="val 100000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8" name="Gerade Verbindung mit Pfeil 37"/>
          <p:cNvCxnSpPr/>
          <p:nvPr/>
        </p:nvCxnSpPr>
        <p:spPr bwMode="auto">
          <a:xfrm>
            <a:off x="2006603" y="5015631"/>
            <a:ext cx="21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9" name="Gruppieren 94"/>
          <p:cNvGrpSpPr/>
          <p:nvPr/>
        </p:nvGrpSpPr>
        <p:grpSpPr>
          <a:xfrm>
            <a:off x="1941505" y="4463416"/>
            <a:ext cx="263809" cy="506363"/>
            <a:chOff x="1941505" y="4463416"/>
            <a:chExt cx="263809" cy="506363"/>
          </a:xfrm>
        </p:grpSpPr>
        <p:sp>
          <p:nvSpPr>
            <p:cNvPr id="40" name="Ellipse 39"/>
            <p:cNvSpPr/>
            <p:nvPr/>
          </p:nvSpPr>
          <p:spPr bwMode="auto">
            <a:xfrm rot="20820000">
              <a:off x="2008290" y="4604384"/>
              <a:ext cx="72008" cy="216023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 rot="20751018">
              <a:off x="1941505" y="4463416"/>
              <a:ext cx="263809" cy="50636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2" name="Gruppieren 82"/>
          <p:cNvGrpSpPr/>
          <p:nvPr/>
        </p:nvGrpSpPr>
        <p:grpSpPr>
          <a:xfrm>
            <a:off x="5714602" y="4773337"/>
            <a:ext cx="523671" cy="388618"/>
            <a:chOff x="6856641" y="4725144"/>
            <a:chExt cx="523671" cy="388618"/>
          </a:xfrm>
        </p:grpSpPr>
        <p:cxnSp>
          <p:nvCxnSpPr>
            <p:cNvPr id="43" name="Gerade Verbindung 42"/>
            <p:cNvCxnSpPr/>
            <p:nvPr/>
          </p:nvCxnSpPr>
          <p:spPr bwMode="auto">
            <a:xfrm>
              <a:off x="7144673" y="4825730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7169051" y="4825730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mit Pfeil 44"/>
            <p:cNvCxnSpPr/>
            <p:nvPr/>
          </p:nvCxnSpPr>
          <p:spPr bwMode="auto">
            <a:xfrm>
              <a:off x="6928649" y="5041754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Gerade Verbindung mit Pfeil 45"/>
            <p:cNvCxnSpPr/>
            <p:nvPr/>
          </p:nvCxnSpPr>
          <p:spPr bwMode="auto">
            <a:xfrm flipH="1">
              <a:off x="7164288" y="5041754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Textfeld 46"/>
            <p:cNvSpPr txBox="1"/>
            <p:nvPr/>
          </p:nvSpPr>
          <p:spPr>
            <a:xfrm>
              <a:off x="6856641" y="4725144"/>
              <a:ext cx="144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</a:rPr>
                <a:t>g</a:t>
              </a: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hteck 47"/>
          <p:cNvSpPr/>
          <p:nvPr/>
        </p:nvSpPr>
        <p:spPr bwMode="auto">
          <a:xfrm>
            <a:off x="5076056" y="1772817"/>
            <a:ext cx="360040" cy="2106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9" name="Rechteck 48"/>
          <p:cNvSpPr/>
          <p:nvPr/>
        </p:nvSpPr>
        <p:spPr bwMode="auto">
          <a:xfrm>
            <a:off x="6804248" y="1763291"/>
            <a:ext cx="288032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50" name="Gruppieren 128"/>
          <p:cNvGrpSpPr/>
          <p:nvPr/>
        </p:nvGrpSpPr>
        <p:grpSpPr>
          <a:xfrm>
            <a:off x="5758036" y="4763244"/>
            <a:ext cx="523671" cy="388618"/>
            <a:chOff x="7504713" y="4725144"/>
            <a:chExt cx="523671" cy="388618"/>
          </a:xfrm>
        </p:grpSpPr>
        <p:grpSp>
          <p:nvGrpSpPr>
            <p:cNvPr id="51" name="Gruppieren 127"/>
            <p:cNvGrpSpPr/>
            <p:nvPr/>
          </p:nvGrpSpPr>
          <p:grpSpPr>
            <a:xfrm>
              <a:off x="7529096" y="4825730"/>
              <a:ext cx="499288" cy="288032"/>
              <a:chOff x="7576721" y="4825730"/>
              <a:chExt cx="499288" cy="288032"/>
            </a:xfrm>
          </p:grpSpPr>
          <p:cxnSp>
            <p:nvCxnSpPr>
              <p:cNvPr id="53" name="Gerade Verbindung 52"/>
              <p:cNvCxnSpPr/>
              <p:nvPr/>
            </p:nvCxnSpPr>
            <p:spPr bwMode="auto">
              <a:xfrm>
                <a:off x="7792745" y="4825730"/>
                <a:ext cx="0" cy="2880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Gerade Verbindung 53"/>
              <p:cNvCxnSpPr/>
              <p:nvPr/>
            </p:nvCxnSpPr>
            <p:spPr bwMode="auto">
              <a:xfrm>
                <a:off x="7864748" y="4825730"/>
                <a:ext cx="0" cy="2880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Gerade Verbindung mit Pfeil 54"/>
              <p:cNvCxnSpPr/>
              <p:nvPr/>
            </p:nvCxnSpPr>
            <p:spPr bwMode="auto">
              <a:xfrm>
                <a:off x="7576721" y="5041754"/>
                <a:ext cx="21602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6" name="Gerade Verbindung mit Pfeil 55"/>
              <p:cNvCxnSpPr/>
              <p:nvPr/>
            </p:nvCxnSpPr>
            <p:spPr bwMode="auto">
              <a:xfrm flipH="1">
                <a:off x="7859985" y="5041754"/>
                <a:ext cx="21602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2" name="Textfeld 51"/>
            <p:cNvSpPr txBox="1"/>
            <p:nvPr/>
          </p:nvSpPr>
          <p:spPr>
            <a:xfrm>
              <a:off x="7504713" y="4725144"/>
              <a:ext cx="144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</a:rPr>
                <a:t>g</a:t>
              </a: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7" name="Textfeld 56"/>
          <p:cNvSpPr txBox="1"/>
          <p:nvPr/>
        </p:nvSpPr>
        <p:spPr>
          <a:xfrm>
            <a:off x="610436" y="5036653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b="1" dirty="0" smtClean="0">
                <a:solidFill>
                  <a:srgbClr val="FF0000"/>
                </a:solidFill>
                <a:latin typeface="Arial Narrow" pitchFamily="34" charset="0"/>
              </a:rPr>
              <a:t> erhöhte Geschwindigkeit</a:t>
            </a:r>
            <a:endParaRPr lang="de-DE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610436" y="5616273"/>
            <a:ext cx="309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b="1" dirty="0" smtClean="0">
                <a:solidFill>
                  <a:srgbClr val="FF0000"/>
                </a:solidFill>
                <a:latin typeface="Arial Narrow" pitchFamily="34" charset="0"/>
              </a:rPr>
              <a:t> Wellen im Vorformling </a:t>
            </a:r>
            <a:endParaRPr lang="de-DE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610436" y="5906082"/>
            <a:ext cx="36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b="1" dirty="0" smtClean="0">
                <a:solidFill>
                  <a:srgbClr val="FF0000"/>
                </a:solidFill>
                <a:latin typeface="Arial Narrow" pitchFamily="34" charset="0"/>
              </a:rPr>
              <a:t> Dickstelle über der gesamten Länge </a:t>
            </a:r>
            <a:endParaRPr lang="de-DE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610436" y="5326463"/>
            <a:ext cx="327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b="1" dirty="0" smtClean="0">
                <a:solidFill>
                  <a:srgbClr val="FF0000"/>
                </a:solidFill>
                <a:latin typeface="Arial Narrow" pitchFamily="34" charset="0"/>
              </a:rPr>
              <a:t> schlechter Schlauchlauf</a:t>
            </a:r>
            <a:endParaRPr lang="de-DE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4572000" y="5055931"/>
            <a:ext cx="2525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200" b="1" spc="-5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de-DE" b="1" spc="-50" dirty="0" smtClean="0">
                <a:solidFill>
                  <a:srgbClr val="FF0000"/>
                </a:solidFill>
                <a:latin typeface="Arial Narrow" pitchFamily="34" charset="0"/>
              </a:rPr>
              <a:t>der Fließkanalspalt ändert</a:t>
            </a:r>
          </a:p>
          <a:p>
            <a:r>
              <a:rPr lang="de-DE" b="1" spc="-50" dirty="0" smtClean="0">
                <a:solidFill>
                  <a:srgbClr val="FF0000"/>
                </a:solidFill>
                <a:latin typeface="Arial Narrow" pitchFamily="34" charset="0"/>
              </a:rPr>
              <a:t>   sich zwangsläufig</a:t>
            </a:r>
            <a:endParaRPr lang="de-DE" b="1" spc="-5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4572000" y="5583521"/>
            <a:ext cx="24737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2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Arial Narrow" pitchFamily="34" charset="0"/>
              </a:rPr>
              <a:t>große Kraft erforderlich</a:t>
            </a:r>
            <a:endParaRPr lang="de-DE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4572000" y="5878433"/>
            <a:ext cx="3528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2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Arial Narrow" pitchFamily="34" charset="0"/>
              </a:rPr>
              <a:t>Gefahr der Beschädigung der Düse</a:t>
            </a:r>
            <a:endParaRPr lang="de-DE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6"/>
          <p:cNvSpPr txBox="1">
            <a:spLocks/>
          </p:cNvSpPr>
          <p:nvPr/>
        </p:nvSpPr>
        <p:spPr bwMode="auto">
          <a:xfrm>
            <a:off x="395536" y="203300"/>
            <a:ext cx="7992888" cy="633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„Zylindrische“ bzw. GWDS-Düse</a:t>
            </a:r>
            <a:endParaRPr kumimoji="0" lang="de-DE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grpSp>
        <p:nvGrpSpPr>
          <p:cNvPr id="3" name="Gruppieren 86"/>
          <p:cNvGrpSpPr/>
          <p:nvPr/>
        </p:nvGrpSpPr>
        <p:grpSpPr>
          <a:xfrm>
            <a:off x="506968" y="1238608"/>
            <a:ext cx="4218870" cy="4043290"/>
            <a:chOff x="4817626" y="1238608"/>
            <a:chExt cx="4218870" cy="4043290"/>
          </a:xfrm>
        </p:grpSpPr>
        <p:sp>
          <p:nvSpPr>
            <p:cNvPr id="4" name="Rechteck 3"/>
            <p:cNvSpPr/>
            <p:nvPr/>
          </p:nvSpPr>
          <p:spPr bwMode="auto">
            <a:xfrm>
              <a:off x="5051306" y="1797196"/>
              <a:ext cx="3349407" cy="3103269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" name="Ellipse 4"/>
            <p:cNvSpPr/>
            <p:nvPr/>
          </p:nvSpPr>
          <p:spPr bwMode="auto">
            <a:xfrm rot="20820000">
              <a:off x="6505515" y="4420192"/>
              <a:ext cx="77893" cy="232745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6551885" y="1642033"/>
              <a:ext cx="311573" cy="333601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5129199" y="1460599"/>
              <a:ext cx="3115727" cy="31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 Narrow" pitchFamily="34" charset="0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6955221" y="4434975"/>
              <a:ext cx="432880" cy="46549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6893266" y="1810880"/>
              <a:ext cx="701039" cy="30023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5827903" y="1810880"/>
              <a:ext cx="701039" cy="30023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1" name="Gruppieren 104"/>
            <p:cNvGrpSpPr/>
            <p:nvPr/>
          </p:nvGrpSpPr>
          <p:grpSpPr>
            <a:xfrm>
              <a:off x="6895735" y="1739534"/>
              <a:ext cx="1440210" cy="3158073"/>
              <a:chOff x="2316634" y="1863312"/>
              <a:chExt cx="1331396" cy="2931186"/>
            </a:xfrm>
          </p:grpSpPr>
          <p:sp>
            <p:nvSpPr>
              <p:cNvPr id="38" name="Rechteck 37"/>
              <p:cNvSpPr/>
              <p:nvPr/>
            </p:nvSpPr>
            <p:spPr>
              <a:xfrm>
                <a:off x="2316634" y="4286746"/>
                <a:ext cx="216024" cy="5040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Rechteck 38"/>
              <p:cNvSpPr/>
              <p:nvPr/>
            </p:nvSpPr>
            <p:spPr>
              <a:xfrm rot="617615">
                <a:off x="2541244" y="1863312"/>
                <a:ext cx="576064" cy="252028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2367310" y="4365104"/>
                <a:ext cx="620514" cy="42939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Rechteck 40"/>
              <p:cNvSpPr/>
              <p:nvPr/>
            </p:nvSpPr>
            <p:spPr>
              <a:xfrm rot="999719">
                <a:off x="2733630" y="1880890"/>
                <a:ext cx="914400" cy="2664296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" name="Gruppieren 105"/>
            <p:cNvGrpSpPr/>
            <p:nvPr/>
          </p:nvGrpSpPr>
          <p:grpSpPr>
            <a:xfrm flipH="1">
              <a:off x="5076056" y="1772816"/>
              <a:ext cx="1440210" cy="3158073"/>
              <a:chOff x="2316634" y="1863312"/>
              <a:chExt cx="1331396" cy="2931186"/>
            </a:xfrm>
          </p:grpSpPr>
          <p:sp>
            <p:nvSpPr>
              <p:cNvPr id="34" name="Rechteck 33"/>
              <p:cNvSpPr/>
              <p:nvPr/>
            </p:nvSpPr>
            <p:spPr>
              <a:xfrm>
                <a:off x="2316634" y="4286746"/>
                <a:ext cx="216024" cy="5040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Rechteck 34"/>
              <p:cNvSpPr/>
              <p:nvPr/>
            </p:nvSpPr>
            <p:spPr>
              <a:xfrm rot="617615">
                <a:off x="2541244" y="1863312"/>
                <a:ext cx="576064" cy="252028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2367310" y="4365104"/>
                <a:ext cx="620514" cy="42939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Rechteck 36"/>
              <p:cNvSpPr/>
              <p:nvPr/>
            </p:nvSpPr>
            <p:spPr>
              <a:xfrm rot="999719">
                <a:off x="2733630" y="1880890"/>
                <a:ext cx="914400" cy="2664296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" name="Rechteck 12"/>
            <p:cNvSpPr/>
            <p:nvPr/>
          </p:nvSpPr>
          <p:spPr>
            <a:xfrm>
              <a:off x="5051306" y="1339082"/>
              <a:ext cx="3505193" cy="442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 Narrow" pitchFamily="34" charset="0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8413351" y="1719615"/>
              <a:ext cx="623145" cy="2094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4817626" y="4911336"/>
              <a:ext cx="3583086" cy="2327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" name="Gruppieren 152"/>
            <p:cNvGrpSpPr/>
            <p:nvPr/>
          </p:nvGrpSpPr>
          <p:grpSpPr>
            <a:xfrm>
              <a:off x="6156176" y="4824044"/>
              <a:ext cx="996668" cy="457854"/>
              <a:chOff x="6156176" y="5041754"/>
              <a:chExt cx="996668" cy="457854"/>
            </a:xfrm>
          </p:grpSpPr>
          <p:cxnSp>
            <p:nvCxnSpPr>
              <p:cNvPr id="24" name="Gerade Verbindung 23"/>
              <p:cNvCxnSpPr/>
              <p:nvPr/>
            </p:nvCxnSpPr>
            <p:spPr bwMode="auto">
              <a:xfrm>
                <a:off x="6485720" y="5121619"/>
                <a:ext cx="0" cy="3105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24"/>
              <p:cNvCxnSpPr/>
              <p:nvPr/>
            </p:nvCxnSpPr>
            <p:spPr bwMode="auto">
              <a:xfrm>
                <a:off x="6541077" y="5121619"/>
                <a:ext cx="0" cy="3105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mit Pfeil 25"/>
              <p:cNvCxnSpPr/>
              <p:nvPr/>
            </p:nvCxnSpPr>
            <p:spPr bwMode="auto">
              <a:xfrm>
                <a:off x="6247799" y="5354516"/>
                <a:ext cx="23792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7" name="Gerade Verbindung mit Pfeil 26"/>
              <p:cNvCxnSpPr/>
              <p:nvPr/>
            </p:nvCxnSpPr>
            <p:spPr bwMode="auto">
              <a:xfrm flipH="1">
                <a:off x="6545357" y="5354516"/>
                <a:ext cx="23792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8" name="Textfeld 27"/>
              <p:cNvSpPr txBox="1"/>
              <p:nvPr/>
            </p:nvSpPr>
            <p:spPr>
              <a:xfrm>
                <a:off x="6156176" y="5041754"/>
                <a:ext cx="158614" cy="364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g</a:t>
                </a:r>
                <a:endParaRPr lang="de-DE" sz="1600" dirty="0"/>
              </a:p>
            </p:txBody>
          </p:sp>
          <p:cxnSp>
            <p:nvCxnSpPr>
              <p:cNvPr id="29" name="Gerade Verbindung 28"/>
              <p:cNvCxnSpPr/>
              <p:nvPr/>
            </p:nvCxnSpPr>
            <p:spPr bwMode="auto">
              <a:xfrm>
                <a:off x="6888627" y="5113762"/>
                <a:ext cx="0" cy="2880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/>
            </p:nvCxnSpPr>
            <p:spPr bwMode="auto">
              <a:xfrm>
                <a:off x="6941583" y="5113762"/>
                <a:ext cx="0" cy="2880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mit Pfeil 30"/>
              <p:cNvCxnSpPr/>
              <p:nvPr/>
            </p:nvCxnSpPr>
            <p:spPr bwMode="auto">
              <a:xfrm>
                <a:off x="6672603" y="5263104"/>
                <a:ext cx="21602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Gerade Verbindung mit Pfeil 31"/>
              <p:cNvCxnSpPr/>
              <p:nvPr/>
            </p:nvCxnSpPr>
            <p:spPr bwMode="auto">
              <a:xfrm flipH="1">
                <a:off x="6936820" y="5263104"/>
                <a:ext cx="21602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3" name="Textfeld 32"/>
              <p:cNvSpPr txBox="1"/>
              <p:nvPr/>
            </p:nvSpPr>
            <p:spPr>
              <a:xfrm>
                <a:off x="6994764" y="5161054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g</a:t>
                </a:r>
                <a:endParaRPr lang="de-DE" sz="1600" dirty="0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4850880" y="1238608"/>
              <a:ext cx="1422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Arial Narrow" pitchFamily="34" charset="0"/>
                </a:rPr>
                <a:t>Fließkanal</a:t>
              </a:r>
              <a:endParaRPr lang="de-DE" b="1" dirty="0">
                <a:latin typeface="Arial Narrow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188291" y="1247900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Arial Narrow" pitchFamily="34" charset="0"/>
                </a:rPr>
                <a:t>Dornführung</a:t>
              </a:r>
              <a:endParaRPr lang="de-DE" b="1" dirty="0">
                <a:latin typeface="Arial Narrow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289109" y="1238608"/>
              <a:ext cx="7729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Arial Narrow" pitchFamily="34" charset="0"/>
                </a:rPr>
                <a:t>Dorn</a:t>
              </a:r>
              <a:endParaRPr lang="de-DE" b="1" dirty="0">
                <a:latin typeface="Arial Narrow" pitchFamily="34" charset="0"/>
              </a:endParaRPr>
            </a:p>
          </p:txBody>
        </p:sp>
        <p:cxnSp>
          <p:nvCxnSpPr>
            <p:cNvPr id="20" name="Gerade Verbindung 19"/>
            <p:cNvCxnSpPr/>
            <p:nvPr/>
          </p:nvCxnSpPr>
          <p:spPr>
            <a:xfrm flipH="1" flipV="1">
              <a:off x="5588000" y="1611090"/>
              <a:ext cx="647122" cy="15592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flipH="1" flipV="1">
              <a:off x="5617029" y="1640119"/>
              <a:ext cx="1554197" cy="1674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 flipV="1">
              <a:off x="6443205" y="1595501"/>
              <a:ext cx="1369155" cy="598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flipV="1">
              <a:off x="7052805" y="1595501"/>
              <a:ext cx="759555" cy="815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feld 41"/>
          <p:cNvSpPr txBox="1"/>
          <p:nvPr/>
        </p:nvSpPr>
        <p:spPr>
          <a:xfrm>
            <a:off x="4748179" y="5200734"/>
            <a:ext cx="3424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</a:rPr>
              <a:t> Fließkanalspalt bleibt gleich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743920" y="5540739"/>
            <a:ext cx="2593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</a:rPr>
              <a:t> geringe Verstellkraft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4753898" y="5880744"/>
            <a:ext cx="3381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</a:rPr>
              <a:t> keine Beschädigungsgefahr 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110186" y="1862738"/>
            <a:ext cx="634457" cy="2096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415677" y="5222511"/>
            <a:ext cx="4249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Keine Änderung des Fließkanal-</a:t>
            </a:r>
          </a:p>
          <a:p>
            <a:r>
              <a:rPr lang="de-DE" sz="2000" b="1" dirty="0" err="1" smtClean="0">
                <a:solidFill>
                  <a:srgbClr val="FF0000"/>
                </a:solidFill>
              </a:rPr>
              <a:t>volumens</a:t>
            </a:r>
            <a:r>
              <a:rPr lang="de-DE" sz="2000" b="1" dirty="0" smtClean="0">
                <a:solidFill>
                  <a:srgbClr val="FF0000"/>
                </a:solidFill>
              </a:rPr>
              <a:t> beim Verschieben 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des Dorns</a:t>
            </a:r>
            <a:endParaRPr lang="de-DE" sz="2000" b="1" dirty="0">
              <a:solidFill>
                <a:srgbClr val="FF0000"/>
              </a:solidFill>
            </a:endParaRPr>
          </a:p>
        </p:txBody>
      </p:sp>
      <p:grpSp>
        <p:nvGrpSpPr>
          <p:cNvPr id="47" name="Gruppieren 86"/>
          <p:cNvGrpSpPr/>
          <p:nvPr/>
        </p:nvGrpSpPr>
        <p:grpSpPr>
          <a:xfrm>
            <a:off x="4673610" y="1239732"/>
            <a:ext cx="4218870" cy="4043290"/>
            <a:chOff x="4817626" y="1238608"/>
            <a:chExt cx="4218870" cy="4043290"/>
          </a:xfrm>
        </p:grpSpPr>
        <p:sp>
          <p:nvSpPr>
            <p:cNvPr id="48" name="Rechteck 47"/>
            <p:cNvSpPr/>
            <p:nvPr/>
          </p:nvSpPr>
          <p:spPr bwMode="auto">
            <a:xfrm>
              <a:off x="5051306" y="1797196"/>
              <a:ext cx="3349407" cy="3103269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9" name="Ellipse 48"/>
            <p:cNvSpPr/>
            <p:nvPr/>
          </p:nvSpPr>
          <p:spPr bwMode="auto">
            <a:xfrm rot="20820000">
              <a:off x="6505515" y="4420192"/>
              <a:ext cx="77893" cy="232745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6551885" y="1642033"/>
              <a:ext cx="311573" cy="333601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5129199" y="1460599"/>
              <a:ext cx="3115727" cy="31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 Narrow" pitchFamily="34" charset="0"/>
              </a:endParaRPr>
            </a:p>
          </p:txBody>
        </p:sp>
        <p:sp>
          <p:nvSpPr>
            <p:cNvPr id="52" name="Rechteck 51"/>
            <p:cNvSpPr/>
            <p:nvPr/>
          </p:nvSpPr>
          <p:spPr>
            <a:xfrm>
              <a:off x="6955221" y="4434975"/>
              <a:ext cx="432880" cy="46549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6893266" y="1810880"/>
              <a:ext cx="701039" cy="30023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5827903" y="1810880"/>
              <a:ext cx="701039" cy="30023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5" name="Gruppieren 104"/>
            <p:cNvGrpSpPr/>
            <p:nvPr/>
          </p:nvGrpSpPr>
          <p:grpSpPr>
            <a:xfrm>
              <a:off x="6895735" y="1739534"/>
              <a:ext cx="1440210" cy="3158073"/>
              <a:chOff x="2316634" y="1863312"/>
              <a:chExt cx="1331396" cy="2931186"/>
            </a:xfrm>
          </p:grpSpPr>
          <p:sp>
            <p:nvSpPr>
              <p:cNvPr id="82" name="Rechteck 81"/>
              <p:cNvSpPr/>
              <p:nvPr/>
            </p:nvSpPr>
            <p:spPr>
              <a:xfrm>
                <a:off x="2316634" y="4286746"/>
                <a:ext cx="216024" cy="5040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Rechteck 82"/>
              <p:cNvSpPr/>
              <p:nvPr/>
            </p:nvSpPr>
            <p:spPr>
              <a:xfrm rot="617615">
                <a:off x="2541244" y="1863312"/>
                <a:ext cx="576064" cy="252028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4" name="Rechteck 83"/>
              <p:cNvSpPr/>
              <p:nvPr/>
            </p:nvSpPr>
            <p:spPr>
              <a:xfrm>
                <a:off x="2367310" y="4365104"/>
                <a:ext cx="620514" cy="42939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5" name="Rechteck 84"/>
              <p:cNvSpPr/>
              <p:nvPr/>
            </p:nvSpPr>
            <p:spPr>
              <a:xfrm rot="999719">
                <a:off x="2733630" y="1880890"/>
                <a:ext cx="914400" cy="2664296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6" name="Gruppieren 105"/>
            <p:cNvGrpSpPr/>
            <p:nvPr/>
          </p:nvGrpSpPr>
          <p:grpSpPr>
            <a:xfrm flipH="1">
              <a:off x="5076056" y="1772816"/>
              <a:ext cx="1440210" cy="3158073"/>
              <a:chOff x="2316634" y="1863312"/>
              <a:chExt cx="1331396" cy="2931186"/>
            </a:xfrm>
          </p:grpSpPr>
          <p:sp>
            <p:nvSpPr>
              <p:cNvPr id="78" name="Rechteck 77"/>
              <p:cNvSpPr/>
              <p:nvPr/>
            </p:nvSpPr>
            <p:spPr>
              <a:xfrm>
                <a:off x="2316634" y="4286746"/>
                <a:ext cx="216024" cy="5040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9" name="Rechteck 78"/>
              <p:cNvSpPr/>
              <p:nvPr/>
            </p:nvSpPr>
            <p:spPr>
              <a:xfrm rot="617615">
                <a:off x="2541244" y="1863312"/>
                <a:ext cx="576064" cy="252028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Rechteck 79"/>
              <p:cNvSpPr/>
              <p:nvPr/>
            </p:nvSpPr>
            <p:spPr>
              <a:xfrm>
                <a:off x="2367310" y="4365104"/>
                <a:ext cx="620514" cy="42939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Rechteck 80"/>
              <p:cNvSpPr/>
              <p:nvPr/>
            </p:nvSpPr>
            <p:spPr>
              <a:xfrm rot="999719">
                <a:off x="2733630" y="1880890"/>
                <a:ext cx="914400" cy="2664296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7" name="Rechteck 56"/>
            <p:cNvSpPr/>
            <p:nvPr/>
          </p:nvSpPr>
          <p:spPr>
            <a:xfrm>
              <a:off x="5051306" y="1339082"/>
              <a:ext cx="3505193" cy="442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 Narrow" pitchFamily="34" charset="0"/>
              </a:endParaRPr>
            </a:p>
          </p:txBody>
        </p:sp>
        <p:sp>
          <p:nvSpPr>
            <p:cNvPr id="58" name="Rechteck 57"/>
            <p:cNvSpPr/>
            <p:nvPr/>
          </p:nvSpPr>
          <p:spPr>
            <a:xfrm>
              <a:off x="8413351" y="1719615"/>
              <a:ext cx="623145" cy="2094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4817626" y="4911336"/>
              <a:ext cx="3583086" cy="2327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0" name="Gruppieren 152"/>
            <p:cNvGrpSpPr/>
            <p:nvPr/>
          </p:nvGrpSpPr>
          <p:grpSpPr>
            <a:xfrm>
              <a:off x="6156176" y="4824044"/>
              <a:ext cx="996668" cy="457854"/>
              <a:chOff x="6156176" y="5041754"/>
              <a:chExt cx="996668" cy="457854"/>
            </a:xfrm>
          </p:grpSpPr>
          <p:cxnSp>
            <p:nvCxnSpPr>
              <p:cNvPr id="68" name="Gerade Verbindung 67"/>
              <p:cNvCxnSpPr/>
              <p:nvPr/>
            </p:nvCxnSpPr>
            <p:spPr bwMode="auto">
              <a:xfrm>
                <a:off x="6485720" y="5121619"/>
                <a:ext cx="0" cy="3105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Gerade Verbindung 68"/>
              <p:cNvCxnSpPr/>
              <p:nvPr/>
            </p:nvCxnSpPr>
            <p:spPr bwMode="auto">
              <a:xfrm>
                <a:off x="6541077" y="5121619"/>
                <a:ext cx="0" cy="3105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Gerade Verbindung mit Pfeil 69"/>
              <p:cNvCxnSpPr/>
              <p:nvPr/>
            </p:nvCxnSpPr>
            <p:spPr bwMode="auto">
              <a:xfrm>
                <a:off x="6247799" y="5354516"/>
                <a:ext cx="23792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1" name="Gerade Verbindung mit Pfeil 70"/>
              <p:cNvCxnSpPr/>
              <p:nvPr/>
            </p:nvCxnSpPr>
            <p:spPr bwMode="auto">
              <a:xfrm flipH="1">
                <a:off x="6545357" y="5354516"/>
                <a:ext cx="23792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2" name="Textfeld 71"/>
              <p:cNvSpPr txBox="1"/>
              <p:nvPr/>
            </p:nvSpPr>
            <p:spPr>
              <a:xfrm>
                <a:off x="6156176" y="5041754"/>
                <a:ext cx="158614" cy="364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g</a:t>
                </a:r>
                <a:endParaRPr lang="de-DE" sz="1600" dirty="0"/>
              </a:p>
            </p:txBody>
          </p:sp>
          <p:cxnSp>
            <p:nvCxnSpPr>
              <p:cNvPr id="73" name="Gerade Verbindung 72"/>
              <p:cNvCxnSpPr/>
              <p:nvPr/>
            </p:nvCxnSpPr>
            <p:spPr bwMode="auto">
              <a:xfrm>
                <a:off x="6888627" y="5113762"/>
                <a:ext cx="0" cy="2880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Gerade Verbindung 73"/>
              <p:cNvCxnSpPr/>
              <p:nvPr/>
            </p:nvCxnSpPr>
            <p:spPr bwMode="auto">
              <a:xfrm>
                <a:off x="6941583" y="5113762"/>
                <a:ext cx="0" cy="2880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Gerade Verbindung mit Pfeil 74"/>
              <p:cNvCxnSpPr/>
              <p:nvPr/>
            </p:nvCxnSpPr>
            <p:spPr bwMode="auto">
              <a:xfrm>
                <a:off x="6672603" y="5263104"/>
                <a:ext cx="21602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6" name="Gerade Verbindung mit Pfeil 75"/>
              <p:cNvCxnSpPr/>
              <p:nvPr/>
            </p:nvCxnSpPr>
            <p:spPr bwMode="auto">
              <a:xfrm flipH="1">
                <a:off x="6936820" y="5263104"/>
                <a:ext cx="21602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7" name="Textfeld 76"/>
              <p:cNvSpPr txBox="1"/>
              <p:nvPr/>
            </p:nvSpPr>
            <p:spPr>
              <a:xfrm>
                <a:off x="6994764" y="5161054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g</a:t>
                </a:r>
                <a:endParaRPr lang="de-DE" sz="1600" dirty="0"/>
              </a:p>
            </p:txBody>
          </p:sp>
        </p:grpSp>
        <p:sp>
          <p:nvSpPr>
            <p:cNvPr id="61" name="Textfeld 60"/>
            <p:cNvSpPr txBox="1"/>
            <p:nvPr/>
          </p:nvSpPr>
          <p:spPr>
            <a:xfrm>
              <a:off x="4850880" y="1238608"/>
              <a:ext cx="1422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Arial Narrow" pitchFamily="34" charset="0"/>
                </a:rPr>
                <a:t>Fließkanal</a:t>
              </a:r>
              <a:endParaRPr lang="de-DE" b="1" dirty="0">
                <a:latin typeface="Arial Narrow" pitchFamily="34" charset="0"/>
              </a:endParaRPr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7188291" y="1247900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Arial Narrow" pitchFamily="34" charset="0"/>
                </a:rPr>
                <a:t>Dornführung</a:t>
              </a:r>
              <a:endParaRPr lang="de-DE" b="1" dirty="0">
                <a:latin typeface="Arial Narrow" pitchFamily="34" charset="0"/>
              </a:endParaRPr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6289109" y="1238608"/>
              <a:ext cx="7729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Arial Narrow" pitchFamily="34" charset="0"/>
                </a:rPr>
                <a:t>Dorn</a:t>
              </a:r>
              <a:endParaRPr lang="de-DE" b="1" dirty="0">
                <a:latin typeface="Arial Narrow" pitchFamily="34" charset="0"/>
              </a:endParaRPr>
            </a:p>
          </p:txBody>
        </p:sp>
        <p:cxnSp>
          <p:nvCxnSpPr>
            <p:cNvPr id="64" name="Gerade Verbindung 63"/>
            <p:cNvCxnSpPr/>
            <p:nvPr/>
          </p:nvCxnSpPr>
          <p:spPr>
            <a:xfrm flipH="1" flipV="1">
              <a:off x="5588000" y="1611090"/>
              <a:ext cx="647122" cy="15592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flipH="1" flipV="1">
              <a:off x="5617029" y="1640119"/>
              <a:ext cx="1554197" cy="1674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 flipV="1">
              <a:off x="6443205" y="1595501"/>
              <a:ext cx="1369155" cy="598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 flipV="1">
              <a:off x="7052805" y="1595501"/>
              <a:ext cx="759555" cy="815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hteck 85"/>
          <p:cNvSpPr/>
          <p:nvPr/>
        </p:nvSpPr>
        <p:spPr>
          <a:xfrm>
            <a:off x="4259029" y="1844824"/>
            <a:ext cx="634457" cy="2096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Rechteck 86"/>
          <p:cNvSpPr/>
          <p:nvPr/>
        </p:nvSpPr>
        <p:spPr bwMode="auto">
          <a:xfrm>
            <a:off x="2234403" y="1575844"/>
            <a:ext cx="326677" cy="21602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88" name="Gerade Verbindung 87"/>
          <p:cNvCxnSpPr/>
          <p:nvPr/>
        </p:nvCxnSpPr>
        <p:spPr bwMode="auto">
          <a:xfrm>
            <a:off x="6372200" y="1556792"/>
            <a:ext cx="14401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Gerade Verbindung 88"/>
          <p:cNvCxnSpPr/>
          <p:nvPr/>
        </p:nvCxnSpPr>
        <p:spPr bwMode="auto">
          <a:xfrm>
            <a:off x="2286796" y="1528214"/>
            <a:ext cx="129998" cy="2350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Rechteck 89"/>
          <p:cNvSpPr/>
          <p:nvPr/>
        </p:nvSpPr>
        <p:spPr bwMode="auto">
          <a:xfrm>
            <a:off x="6405563" y="4769137"/>
            <a:ext cx="326677" cy="21602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6"/>
          <p:cNvSpPr txBox="1">
            <a:spLocks/>
          </p:cNvSpPr>
          <p:nvPr/>
        </p:nvSpPr>
        <p:spPr bwMode="auto">
          <a:xfrm>
            <a:off x="467544" y="203300"/>
            <a:ext cx="7992888" cy="633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„</a:t>
            </a:r>
            <a:r>
              <a:rPr kumimoji="0" lang="de-DE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Zylindrische</a:t>
            </a:r>
            <a:r>
              <a:rPr kumimoji="0" lang="de-DE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 bzw. GWDS-Düse       </a:t>
            </a:r>
            <a:endParaRPr kumimoji="0" lang="de-DE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uppieren 9"/>
          <p:cNvGrpSpPr/>
          <p:nvPr/>
        </p:nvGrpSpPr>
        <p:grpSpPr>
          <a:xfrm>
            <a:off x="199595" y="1340768"/>
            <a:ext cx="8944405" cy="4935453"/>
            <a:chOff x="-3996952" y="1403484"/>
            <a:chExt cx="8944405" cy="4935453"/>
          </a:xfrm>
        </p:grpSpPr>
        <p:sp>
          <p:nvSpPr>
            <p:cNvPr id="4" name="Rechteck 3"/>
            <p:cNvSpPr/>
            <p:nvPr/>
          </p:nvSpPr>
          <p:spPr bwMode="auto">
            <a:xfrm>
              <a:off x="1319624" y="2041799"/>
              <a:ext cx="144016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874401" y="2005681"/>
              <a:ext cx="3410204" cy="3105295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" name="Ellipse 5"/>
            <p:cNvSpPr/>
            <p:nvPr/>
          </p:nvSpPr>
          <p:spPr bwMode="auto">
            <a:xfrm rot="20820000">
              <a:off x="2355007" y="4630388"/>
              <a:ext cx="79307" cy="232897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2402219" y="1850416"/>
              <a:ext cx="317228" cy="333819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953708" y="1668864"/>
              <a:ext cx="3172283" cy="310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2812876" y="4645181"/>
              <a:ext cx="440738" cy="46579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2749796" y="2019372"/>
              <a:ext cx="713764" cy="30042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665095" y="2019372"/>
              <a:ext cx="713764" cy="30042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" name="Gruppieren 104"/>
            <p:cNvGrpSpPr/>
            <p:nvPr/>
          </p:nvGrpSpPr>
          <p:grpSpPr>
            <a:xfrm>
              <a:off x="2752310" y="1947980"/>
              <a:ext cx="1468592" cy="3213872"/>
              <a:chOff x="2316634" y="1863312"/>
              <a:chExt cx="1333430" cy="2981031"/>
            </a:xfrm>
          </p:grpSpPr>
          <p:sp>
            <p:nvSpPr>
              <p:cNvPr id="50" name="Rechteck 49"/>
              <p:cNvSpPr/>
              <p:nvPr/>
            </p:nvSpPr>
            <p:spPr>
              <a:xfrm>
                <a:off x="2316634" y="4286746"/>
                <a:ext cx="216024" cy="5040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Rechteck 50"/>
              <p:cNvSpPr/>
              <p:nvPr/>
            </p:nvSpPr>
            <p:spPr>
              <a:xfrm rot="617615">
                <a:off x="2541244" y="1863312"/>
                <a:ext cx="576064" cy="252028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Rechteck 51"/>
              <p:cNvSpPr/>
              <p:nvPr/>
            </p:nvSpPr>
            <p:spPr>
              <a:xfrm>
                <a:off x="2367310" y="4414949"/>
                <a:ext cx="620514" cy="42939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Rechteck 52"/>
              <p:cNvSpPr/>
              <p:nvPr/>
            </p:nvSpPr>
            <p:spPr>
              <a:xfrm rot="999719">
                <a:off x="2735664" y="1903788"/>
                <a:ext cx="914400" cy="2664296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" name="Gruppieren 105"/>
            <p:cNvGrpSpPr/>
            <p:nvPr/>
          </p:nvGrpSpPr>
          <p:grpSpPr>
            <a:xfrm flipH="1">
              <a:off x="911610" y="1955432"/>
              <a:ext cx="1466353" cy="3160134"/>
              <a:chOff x="2316634" y="1863312"/>
              <a:chExt cx="1331396" cy="2931186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2316634" y="4286746"/>
                <a:ext cx="216024" cy="5040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/>
              <p:cNvSpPr/>
              <p:nvPr/>
            </p:nvSpPr>
            <p:spPr>
              <a:xfrm rot="617615">
                <a:off x="2541244" y="1863312"/>
                <a:ext cx="576064" cy="252028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2367310" y="4365104"/>
                <a:ext cx="620514" cy="42939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hteck 48"/>
              <p:cNvSpPr/>
              <p:nvPr/>
            </p:nvSpPr>
            <p:spPr>
              <a:xfrm rot="999719">
                <a:off x="2733630" y="1880890"/>
                <a:ext cx="914400" cy="2664296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" name="Rechteck 13"/>
            <p:cNvSpPr/>
            <p:nvPr/>
          </p:nvSpPr>
          <p:spPr>
            <a:xfrm>
              <a:off x="874401" y="1547267"/>
              <a:ext cx="3568818" cy="442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4312996" y="1928048"/>
              <a:ext cx="634457" cy="20960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636480" y="5121852"/>
              <a:ext cx="3648125" cy="232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02408" y="1403484"/>
              <a:ext cx="1161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Fließkanal</a:t>
              </a:r>
              <a:endParaRPr lang="de-DE" b="1" dirty="0"/>
            </a:p>
          </p:txBody>
        </p:sp>
        <p:cxnSp>
          <p:nvCxnSpPr>
            <p:cNvPr id="18" name="Gerade Verbindung 17"/>
            <p:cNvCxnSpPr/>
            <p:nvPr/>
          </p:nvCxnSpPr>
          <p:spPr>
            <a:xfrm flipH="1" flipV="1">
              <a:off x="1335314" y="1698171"/>
              <a:ext cx="735345" cy="1658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flipH="1" flipV="1">
              <a:off x="1331640" y="1700808"/>
              <a:ext cx="1675124" cy="1800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2939819" y="1412776"/>
              <a:ext cx="1416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Dornführung</a:t>
              </a:r>
              <a:endParaRPr lang="de-DE" b="1" dirty="0"/>
            </a:p>
          </p:txBody>
        </p:sp>
        <p:cxnSp>
          <p:nvCxnSpPr>
            <p:cNvPr id="21" name="Gerade Verbindung 20"/>
            <p:cNvCxnSpPr>
              <a:endCxn id="20" idx="2"/>
            </p:cNvCxnSpPr>
            <p:nvPr/>
          </p:nvCxnSpPr>
          <p:spPr>
            <a:xfrm flipV="1">
              <a:off x="2278743" y="1782108"/>
              <a:ext cx="1369155" cy="598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>
              <a:endCxn id="20" idx="2"/>
            </p:cNvCxnSpPr>
            <p:nvPr/>
          </p:nvCxnSpPr>
          <p:spPr>
            <a:xfrm flipV="1">
              <a:off x="2888343" y="1782108"/>
              <a:ext cx="759555" cy="815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040637" y="140348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Dorn</a:t>
              </a:r>
              <a:endParaRPr lang="de-DE" b="1" dirty="0"/>
            </a:p>
          </p:txBody>
        </p:sp>
        <p:cxnSp>
          <p:nvCxnSpPr>
            <p:cNvPr id="24" name="Gerade Verbindung 23"/>
            <p:cNvCxnSpPr>
              <a:endCxn id="23" idx="2"/>
            </p:cNvCxnSpPr>
            <p:nvPr/>
          </p:nvCxnSpPr>
          <p:spPr>
            <a:xfrm flipH="1" flipV="1">
              <a:off x="2370215" y="1772816"/>
              <a:ext cx="108110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/>
            <p:cNvSpPr/>
            <p:nvPr/>
          </p:nvSpPr>
          <p:spPr>
            <a:xfrm>
              <a:off x="2411649" y="4840583"/>
              <a:ext cx="302442" cy="43204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2385497" y="5166719"/>
              <a:ext cx="45712" cy="106291"/>
            </a:xfrm>
            <a:custGeom>
              <a:avLst/>
              <a:gdLst>
                <a:gd name="connsiteX0" fmla="*/ 4763 w 41505"/>
                <a:gd name="connsiteY0" fmla="*/ 84303 h 98590"/>
                <a:gd name="connsiteX1" fmla="*/ 4763 w 41505"/>
                <a:gd name="connsiteY1" fmla="*/ 84303 h 98590"/>
                <a:gd name="connsiteX2" fmla="*/ 7144 w 41505"/>
                <a:gd name="connsiteY2" fmla="*/ 3340 h 98590"/>
                <a:gd name="connsiteX3" fmla="*/ 14288 w 41505"/>
                <a:gd name="connsiteY3" fmla="*/ 10484 h 98590"/>
                <a:gd name="connsiteX4" fmla="*/ 19050 w 41505"/>
                <a:gd name="connsiteY4" fmla="*/ 17628 h 98590"/>
                <a:gd name="connsiteX5" fmla="*/ 23813 w 41505"/>
                <a:gd name="connsiteY5" fmla="*/ 31915 h 98590"/>
                <a:gd name="connsiteX6" fmla="*/ 28575 w 41505"/>
                <a:gd name="connsiteY6" fmla="*/ 48584 h 98590"/>
                <a:gd name="connsiteX7" fmla="*/ 14288 w 41505"/>
                <a:gd name="connsiteY7" fmla="*/ 98590 h 98590"/>
                <a:gd name="connsiteX8" fmla="*/ 0 w 41505"/>
                <a:gd name="connsiteY8" fmla="*/ 96209 h 98590"/>
                <a:gd name="connsiteX9" fmla="*/ 4763 w 41505"/>
                <a:gd name="connsiteY9" fmla="*/ 84303 h 9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505" h="98590">
                  <a:moveTo>
                    <a:pt x="4763" y="84303"/>
                  </a:moveTo>
                  <a:lnTo>
                    <a:pt x="4763" y="84303"/>
                  </a:lnTo>
                  <a:cubicBezTo>
                    <a:pt x="5557" y="57315"/>
                    <a:pt x="3689" y="30117"/>
                    <a:pt x="7144" y="3340"/>
                  </a:cubicBezTo>
                  <a:cubicBezTo>
                    <a:pt x="7575" y="0"/>
                    <a:pt x="12132" y="7897"/>
                    <a:pt x="14288" y="10484"/>
                  </a:cubicBezTo>
                  <a:cubicBezTo>
                    <a:pt x="16120" y="12683"/>
                    <a:pt x="17888" y="15013"/>
                    <a:pt x="19050" y="17628"/>
                  </a:cubicBezTo>
                  <a:cubicBezTo>
                    <a:pt x="21089" y="22215"/>
                    <a:pt x="22225" y="27153"/>
                    <a:pt x="23813" y="31915"/>
                  </a:cubicBezTo>
                  <a:cubicBezTo>
                    <a:pt x="27227" y="42156"/>
                    <a:pt x="25588" y="36634"/>
                    <a:pt x="28575" y="48584"/>
                  </a:cubicBezTo>
                  <a:cubicBezTo>
                    <a:pt x="27071" y="78659"/>
                    <a:pt x="41505" y="98590"/>
                    <a:pt x="14288" y="98590"/>
                  </a:cubicBezTo>
                  <a:cubicBezTo>
                    <a:pt x="9460" y="98590"/>
                    <a:pt x="4763" y="97003"/>
                    <a:pt x="0" y="96209"/>
                  </a:cubicBezTo>
                  <a:cubicBezTo>
                    <a:pt x="4391" y="83041"/>
                    <a:pt x="3969" y="86287"/>
                    <a:pt x="4763" y="8430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7" name="Gruppieren 153"/>
            <p:cNvGrpSpPr/>
            <p:nvPr/>
          </p:nvGrpSpPr>
          <p:grpSpPr>
            <a:xfrm>
              <a:off x="2023031" y="5046518"/>
              <a:ext cx="1002317" cy="376395"/>
              <a:chOff x="2023031" y="5046518"/>
              <a:chExt cx="1002317" cy="376395"/>
            </a:xfrm>
          </p:grpSpPr>
          <p:cxnSp>
            <p:nvCxnSpPr>
              <p:cNvPr id="36" name="Gerade Verbindung 35"/>
              <p:cNvCxnSpPr/>
              <p:nvPr/>
            </p:nvCxnSpPr>
            <p:spPr bwMode="auto">
              <a:xfrm>
                <a:off x="2736389" y="5112586"/>
                <a:ext cx="0" cy="31032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Gerade Verbindung 36"/>
              <p:cNvCxnSpPr/>
              <p:nvPr/>
            </p:nvCxnSpPr>
            <p:spPr bwMode="auto">
              <a:xfrm>
                <a:off x="2796821" y="5112586"/>
                <a:ext cx="0" cy="31032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Gerade Verbindung mit Pfeil 37"/>
              <p:cNvCxnSpPr/>
              <p:nvPr/>
            </p:nvCxnSpPr>
            <p:spPr bwMode="auto">
              <a:xfrm>
                <a:off x="2502709" y="5345331"/>
                <a:ext cx="2336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9" name="Gerade Verbindung mit Pfeil 38"/>
              <p:cNvCxnSpPr/>
              <p:nvPr/>
            </p:nvCxnSpPr>
            <p:spPr bwMode="auto">
              <a:xfrm flipH="1">
                <a:off x="2791668" y="5345331"/>
                <a:ext cx="2336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0" name="Textfeld 39"/>
              <p:cNvSpPr txBox="1"/>
              <p:nvPr/>
            </p:nvSpPr>
            <p:spPr>
              <a:xfrm>
                <a:off x="2832108" y="5051844"/>
                <a:ext cx="155786" cy="364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g</a:t>
                </a:r>
                <a:endParaRPr lang="de-DE" sz="1600" dirty="0"/>
              </a:p>
            </p:txBody>
          </p:sp>
          <p:cxnSp>
            <p:nvCxnSpPr>
              <p:cNvPr id="41" name="Gerade Verbindung 40"/>
              <p:cNvCxnSpPr/>
              <p:nvPr/>
            </p:nvCxnSpPr>
            <p:spPr bwMode="auto">
              <a:xfrm>
                <a:off x="2333482" y="5112023"/>
                <a:ext cx="0" cy="31032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Gerade Verbindung 41"/>
              <p:cNvCxnSpPr/>
              <p:nvPr/>
            </p:nvCxnSpPr>
            <p:spPr bwMode="auto">
              <a:xfrm>
                <a:off x="2393914" y="5112023"/>
                <a:ext cx="0" cy="31032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Gerade Verbindung mit Pfeil 42"/>
              <p:cNvCxnSpPr/>
              <p:nvPr/>
            </p:nvCxnSpPr>
            <p:spPr bwMode="auto">
              <a:xfrm>
                <a:off x="2099802" y="5344768"/>
                <a:ext cx="2336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Gerade Verbindung mit Pfeil 43"/>
              <p:cNvCxnSpPr/>
              <p:nvPr/>
            </p:nvCxnSpPr>
            <p:spPr bwMode="auto">
              <a:xfrm flipH="1">
                <a:off x="2388761" y="5344768"/>
                <a:ext cx="2336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5" name="Textfeld 44"/>
              <p:cNvSpPr txBox="1"/>
              <p:nvPr/>
            </p:nvSpPr>
            <p:spPr>
              <a:xfrm>
                <a:off x="2023031" y="5046518"/>
                <a:ext cx="155786" cy="364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g</a:t>
                </a:r>
                <a:endParaRPr lang="de-DE" sz="1600" dirty="0"/>
              </a:p>
            </p:txBody>
          </p:sp>
        </p:grpSp>
        <p:sp>
          <p:nvSpPr>
            <p:cNvPr id="28" name="Textfeld 27"/>
            <p:cNvSpPr txBox="1"/>
            <p:nvPr/>
          </p:nvSpPr>
          <p:spPr>
            <a:xfrm>
              <a:off x="1043608" y="5877272"/>
              <a:ext cx="3163879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</a:rPr>
                <a:t>Profilierung unwirksam</a:t>
              </a:r>
              <a:endParaRPr lang="de-DE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251520" y="2005681"/>
              <a:ext cx="610553" cy="20960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0" name="Gruppieren 113"/>
            <p:cNvGrpSpPr/>
            <p:nvPr/>
          </p:nvGrpSpPr>
          <p:grpSpPr>
            <a:xfrm>
              <a:off x="2406262" y="5008199"/>
              <a:ext cx="2538302" cy="430391"/>
              <a:chOff x="2406262" y="5008199"/>
              <a:chExt cx="2538302" cy="430391"/>
            </a:xfrm>
          </p:grpSpPr>
          <p:sp>
            <p:nvSpPr>
              <p:cNvPr id="33" name="Pfeil nach unten 32"/>
              <p:cNvSpPr/>
              <p:nvPr/>
            </p:nvSpPr>
            <p:spPr>
              <a:xfrm rot="2753525">
                <a:off x="2478270" y="4964420"/>
                <a:ext cx="144016" cy="28803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4" name="Gerade Verbindung 33"/>
              <p:cNvCxnSpPr>
                <a:stCxn id="33" idx="0"/>
              </p:cNvCxnSpPr>
              <p:nvPr/>
            </p:nvCxnSpPr>
            <p:spPr>
              <a:xfrm>
                <a:off x="2653686" y="5008199"/>
                <a:ext cx="386063" cy="2117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feld 34"/>
              <p:cNvSpPr txBox="1"/>
              <p:nvPr/>
            </p:nvSpPr>
            <p:spPr>
              <a:xfrm>
                <a:off x="2967741" y="5100036"/>
                <a:ext cx="1976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lokale Profilierung</a:t>
                </a:r>
                <a:endParaRPr lang="de-DE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" name="Textfeld 30"/>
            <p:cNvSpPr txBox="1"/>
            <p:nvPr/>
          </p:nvSpPr>
          <p:spPr>
            <a:xfrm>
              <a:off x="899592" y="5501567"/>
              <a:ext cx="3480248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Dorn in unterster Position</a:t>
              </a:r>
              <a:endParaRPr lang="de-DE" sz="2400" b="1" dirty="0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-3996952" y="2014906"/>
              <a:ext cx="599668" cy="2094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4" name="Textfeld 53"/>
          <p:cNvSpPr txBox="1"/>
          <p:nvPr/>
        </p:nvSpPr>
        <p:spPr>
          <a:xfrm>
            <a:off x="1159839" y="5877272"/>
            <a:ext cx="283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Profilierung wirksam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5" name="Rechteck 54"/>
          <p:cNvSpPr/>
          <p:nvPr/>
        </p:nvSpPr>
        <p:spPr bwMode="auto">
          <a:xfrm>
            <a:off x="874842" y="2014906"/>
            <a:ext cx="3349407" cy="3103269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6" name="Ellipse 55"/>
          <p:cNvSpPr/>
          <p:nvPr/>
        </p:nvSpPr>
        <p:spPr bwMode="auto">
          <a:xfrm rot="20820000">
            <a:off x="2329051" y="4637902"/>
            <a:ext cx="77893" cy="232745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2375421" y="1859743"/>
            <a:ext cx="311573" cy="333601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hteck 57"/>
          <p:cNvSpPr/>
          <p:nvPr/>
        </p:nvSpPr>
        <p:spPr>
          <a:xfrm>
            <a:off x="952735" y="1678309"/>
            <a:ext cx="3115727" cy="3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hteck 58"/>
          <p:cNvSpPr/>
          <p:nvPr/>
        </p:nvSpPr>
        <p:spPr>
          <a:xfrm>
            <a:off x="2778757" y="4652685"/>
            <a:ext cx="432880" cy="46549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/>
          <p:cNvSpPr/>
          <p:nvPr/>
        </p:nvSpPr>
        <p:spPr>
          <a:xfrm>
            <a:off x="2716802" y="2028590"/>
            <a:ext cx="701039" cy="300230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/>
          <p:cNvSpPr/>
          <p:nvPr/>
        </p:nvSpPr>
        <p:spPr>
          <a:xfrm>
            <a:off x="1651439" y="2028590"/>
            <a:ext cx="701039" cy="300230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2" name="Gruppieren 104"/>
          <p:cNvGrpSpPr/>
          <p:nvPr/>
        </p:nvGrpSpPr>
        <p:grpSpPr>
          <a:xfrm>
            <a:off x="2719271" y="1957244"/>
            <a:ext cx="1440210" cy="3158073"/>
            <a:chOff x="2316634" y="1863312"/>
            <a:chExt cx="1331396" cy="2931186"/>
          </a:xfrm>
        </p:grpSpPr>
        <p:sp>
          <p:nvSpPr>
            <p:cNvPr id="63" name="Rechteck 62"/>
            <p:cNvSpPr/>
            <p:nvPr/>
          </p:nvSpPr>
          <p:spPr>
            <a:xfrm>
              <a:off x="2316634" y="4286746"/>
              <a:ext cx="216024" cy="50405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Rechteck 63"/>
            <p:cNvSpPr/>
            <p:nvPr/>
          </p:nvSpPr>
          <p:spPr>
            <a:xfrm rot="617615">
              <a:off x="2541244" y="1863312"/>
              <a:ext cx="576064" cy="252028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2367310" y="4365104"/>
              <a:ext cx="620514" cy="4293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Rechteck 65"/>
            <p:cNvSpPr/>
            <p:nvPr/>
          </p:nvSpPr>
          <p:spPr>
            <a:xfrm rot="999719">
              <a:off x="2733630" y="1880890"/>
              <a:ext cx="914400" cy="266429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7" name="Gruppieren 105"/>
          <p:cNvGrpSpPr/>
          <p:nvPr/>
        </p:nvGrpSpPr>
        <p:grpSpPr>
          <a:xfrm flipH="1">
            <a:off x="899542" y="1964691"/>
            <a:ext cx="1440210" cy="3158073"/>
            <a:chOff x="2316634" y="1863312"/>
            <a:chExt cx="1331396" cy="2931186"/>
          </a:xfrm>
        </p:grpSpPr>
        <p:sp>
          <p:nvSpPr>
            <p:cNvPr id="68" name="Rechteck 67"/>
            <p:cNvSpPr/>
            <p:nvPr/>
          </p:nvSpPr>
          <p:spPr>
            <a:xfrm>
              <a:off x="2316634" y="4286746"/>
              <a:ext cx="216024" cy="50405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Rechteck 68"/>
            <p:cNvSpPr/>
            <p:nvPr/>
          </p:nvSpPr>
          <p:spPr>
            <a:xfrm rot="617615">
              <a:off x="2541244" y="1863312"/>
              <a:ext cx="576064" cy="252028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2367310" y="4365104"/>
              <a:ext cx="620514" cy="4293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Rechteck 70"/>
            <p:cNvSpPr/>
            <p:nvPr/>
          </p:nvSpPr>
          <p:spPr>
            <a:xfrm rot="999719">
              <a:off x="2733630" y="1880890"/>
              <a:ext cx="914400" cy="266429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2" name="Rechteck 71"/>
          <p:cNvSpPr/>
          <p:nvPr/>
        </p:nvSpPr>
        <p:spPr>
          <a:xfrm>
            <a:off x="874842" y="1556792"/>
            <a:ext cx="3505193" cy="44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4236887" y="1937325"/>
            <a:ext cx="623145" cy="2094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/>
          <p:cNvSpPr/>
          <p:nvPr/>
        </p:nvSpPr>
        <p:spPr>
          <a:xfrm>
            <a:off x="641162" y="5129046"/>
            <a:ext cx="3583086" cy="232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Freihandform 74"/>
          <p:cNvSpPr/>
          <p:nvPr/>
        </p:nvSpPr>
        <p:spPr>
          <a:xfrm>
            <a:off x="2358998" y="5010532"/>
            <a:ext cx="44897" cy="106221"/>
          </a:xfrm>
          <a:custGeom>
            <a:avLst/>
            <a:gdLst>
              <a:gd name="connsiteX0" fmla="*/ 4763 w 41505"/>
              <a:gd name="connsiteY0" fmla="*/ 84303 h 98590"/>
              <a:gd name="connsiteX1" fmla="*/ 4763 w 41505"/>
              <a:gd name="connsiteY1" fmla="*/ 84303 h 98590"/>
              <a:gd name="connsiteX2" fmla="*/ 7144 w 41505"/>
              <a:gd name="connsiteY2" fmla="*/ 3340 h 98590"/>
              <a:gd name="connsiteX3" fmla="*/ 14288 w 41505"/>
              <a:gd name="connsiteY3" fmla="*/ 10484 h 98590"/>
              <a:gd name="connsiteX4" fmla="*/ 19050 w 41505"/>
              <a:gd name="connsiteY4" fmla="*/ 17628 h 98590"/>
              <a:gd name="connsiteX5" fmla="*/ 23813 w 41505"/>
              <a:gd name="connsiteY5" fmla="*/ 31915 h 98590"/>
              <a:gd name="connsiteX6" fmla="*/ 28575 w 41505"/>
              <a:gd name="connsiteY6" fmla="*/ 48584 h 98590"/>
              <a:gd name="connsiteX7" fmla="*/ 14288 w 41505"/>
              <a:gd name="connsiteY7" fmla="*/ 98590 h 98590"/>
              <a:gd name="connsiteX8" fmla="*/ 0 w 41505"/>
              <a:gd name="connsiteY8" fmla="*/ 96209 h 98590"/>
              <a:gd name="connsiteX9" fmla="*/ 4763 w 41505"/>
              <a:gd name="connsiteY9" fmla="*/ 84303 h 9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05" h="98590">
                <a:moveTo>
                  <a:pt x="4763" y="84303"/>
                </a:moveTo>
                <a:lnTo>
                  <a:pt x="4763" y="84303"/>
                </a:lnTo>
                <a:cubicBezTo>
                  <a:pt x="5557" y="57315"/>
                  <a:pt x="3689" y="30117"/>
                  <a:pt x="7144" y="3340"/>
                </a:cubicBezTo>
                <a:cubicBezTo>
                  <a:pt x="7575" y="0"/>
                  <a:pt x="12132" y="7897"/>
                  <a:pt x="14288" y="10484"/>
                </a:cubicBezTo>
                <a:cubicBezTo>
                  <a:pt x="16120" y="12683"/>
                  <a:pt x="17888" y="15013"/>
                  <a:pt x="19050" y="17628"/>
                </a:cubicBezTo>
                <a:cubicBezTo>
                  <a:pt x="21089" y="22215"/>
                  <a:pt x="22225" y="27153"/>
                  <a:pt x="23813" y="31915"/>
                </a:cubicBezTo>
                <a:cubicBezTo>
                  <a:pt x="27227" y="42156"/>
                  <a:pt x="25588" y="36634"/>
                  <a:pt x="28575" y="48584"/>
                </a:cubicBezTo>
                <a:cubicBezTo>
                  <a:pt x="27071" y="78659"/>
                  <a:pt x="41505" y="98590"/>
                  <a:pt x="14288" y="98590"/>
                </a:cubicBezTo>
                <a:cubicBezTo>
                  <a:pt x="9460" y="98590"/>
                  <a:pt x="4763" y="97003"/>
                  <a:pt x="0" y="96209"/>
                </a:cubicBezTo>
                <a:cubicBezTo>
                  <a:pt x="4391" y="83041"/>
                  <a:pt x="3969" y="86287"/>
                  <a:pt x="4763" y="84303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6" name="Gruppieren 152"/>
          <p:cNvGrpSpPr/>
          <p:nvPr/>
        </p:nvGrpSpPr>
        <p:grpSpPr>
          <a:xfrm>
            <a:off x="1979712" y="5041754"/>
            <a:ext cx="996668" cy="443340"/>
            <a:chOff x="6156176" y="5041754"/>
            <a:chExt cx="996668" cy="443340"/>
          </a:xfrm>
        </p:grpSpPr>
        <p:cxnSp>
          <p:nvCxnSpPr>
            <p:cNvPr id="77" name="Gerade Verbindung 76"/>
            <p:cNvCxnSpPr/>
            <p:nvPr/>
          </p:nvCxnSpPr>
          <p:spPr bwMode="auto">
            <a:xfrm>
              <a:off x="6485720" y="5121619"/>
              <a:ext cx="0" cy="3105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6579181" y="5121619"/>
              <a:ext cx="0" cy="3105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mit Pfeil 78"/>
            <p:cNvCxnSpPr/>
            <p:nvPr/>
          </p:nvCxnSpPr>
          <p:spPr bwMode="auto">
            <a:xfrm>
              <a:off x="6247799" y="5354516"/>
              <a:ext cx="23792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Gerade Verbindung mit Pfeil 79"/>
            <p:cNvCxnSpPr/>
            <p:nvPr/>
          </p:nvCxnSpPr>
          <p:spPr bwMode="auto">
            <a:xfrm flipH="1">
              <a:off x="6573935" y="5354516"/>
              <a:ext cx="23792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Textfeld 80"/>
            <p:cNvSpPr txBox="1"/>
            <p:nvPr/>
          </p:nvSpPr>
          <p:spPr>
            <a:xfrm>
              <a:off x="6156176" y="5041754"/>
              <a:ext cx="158614" cy="36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g</a:t>
              </a:r>
              <a:endParaRPr lang="de-DE" sz="1600" dirty="0"/>
            </a:p>
          </p:txBody>
        </p:sp>
        <p:cxnSp>
          <p:nvCxnSpPr>
            <p:cNvPr id="82" name="Gerade Verbindung 81"/>
            <p:cNvCxnSpPr/>
            <p:nvPr/>
          </p:nvCxnSpPr>
          <p:spPr bwMode="auto">
            <a:xfrm>
              <a:off x="6888627" y="5113762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6941583" y="5113762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mit Pfeil 83"/>
            <p:cNvCxnSpPr/>
            <p:nvPr/>
          </p:nvCxnSpPr>
          <p:spPr bwMode="auto">
            <a:xfrm>
              <a:off x="6672603" y="5263104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5" name="Gerade Verbindung mit Pfeil 84"/>
            <p:cNvCxnSpPr/>
            <p:nvPr/>
          </p:nvCxnSpPr>
          <p:spPr bwMode="auto">
            <a:xfrm flipH="1">
              <a:off x="6936820" y="5263104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6" name="Textfeld 85"/>
            <p:cNvSpPr txBox="1"/>
            <p:nvPr/>
          </p:nvSpPr>
          <p:spPr>
            <a:xfrm>
              <a:off x="6980250" y="5146540"/>
              <a:ext cx="144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g</a:t>
              </a:r>
              <a:endParaRPr lang="de-DE" sz="1600" dirty="0"/>
            </a:p>
          </p:txBody>
        </p:sp>
      </p:grpSp>
      <p:grpSp>
        <p:nvGrpSpPr>
          <p:cNvPr id="87" name="Gruppieren 151"/>
          <p:cNvGrpSpPr/>
          <p:nvPr/>
        </p:nvGrpSpPr>
        <p:grpSpPr>
          <a:xfrm>
            <a:off x="2380418" y="4833998"/>
            <a:ext cx="2731539" cy="600773"/>
            <a:chOff x="6556882" y="4833998"/>
            <a:chExt cx="2731539" cy="600773"/>
          </a:xfrm>
        </p:grpSpPr>
        <p:sp>
          <p:nvSpPr>
            <p:cNvPr id="88" name="Pfeil nach unten 87"/>
            <p:cNvSpPr/>
            <p:nvPr/>
          </p:nvSpPr>
          <p:spPr>
            <a:xfrm rot="2753525">
              <a:off x="6628890" y="4790219"/>
              <a:ext cx="144016" cy="28803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9" name="Gerade Verbindung 88"/>
            <p:cNvCxnSpPr>
              <a:stCxn id="88" idx="0"/>
            </p:cNvCxnSpPr>
            <p:nvPr/>
          </p:nvCxnSpPr>
          <p:spPr>
            <a:xfrm>
              <a:off x="6804306" y="4833998"/>
              <a:ext cx="558519" cy="4047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feld 89"/>
            <p:cNvSpPr txBox="1"/>
            <p:nvPr/>
          </p:nvSpPr>
          <p:spPr>
            <a:xfrm>
              <a:off x="7311598" y="5096217"/>
              <a:ext cx="1976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lokale Profilierung</a:t>
              </a:r>
              <a:endParaRPr lang="de-DE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1" name="Textfeld 90"/>
          <p:cNvSpPr txBox="1"/>
          <p:nvPr/>
        </p:nvSpPr>
        <p:spPr>
          <a:xfrm>
            <a:off x="829366" y="5502156"/>
            <a:ext cx="350371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Dorn in oberster Position</a:t>
            </a:r>
            <a:endParaRPr lang="de-DE" sz="2400" b="1" dirty="0"/>
          </a:p>
        </p:txBody>
      </p:sp>
      <p:sp>
        <p:nvSpPr>
          <p:cNvPr id="92" name="Textfeld 91"/>
          <p:cNvSpPr txBox="1"/>
          <p:nvPr/>
        </p:nvSpPr>
        <p:spPr>
          <a:xfrm>
            <a:off x="674416" y="1412776"/>
            <a:ext cx="11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Fließkanal</a:t>
            </a:r>
            <a:endParaRPr lang="de-DE" b="1" dirty="0"/>
          </a:p>
        </p:txBody>
      </p:sp>
      <p:sp>
        <p:nvSpPr>
          <p:cNvPr id="93" name="Textfeld 92"/>
          <p:cNvSpPr txBox="1"/>
          <p:nvPr/>
        </p:nvSpPr>
        <p:spPr>
          <a:xfrm>
            <a:off x="3011827" y="1422068"/>
            <a:ext cx="141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Dornführung</a:t>
            </a:r>
            <a:endParaRPr lang="de-DE" b="1" dirty="0"/>
          </a:p>
        </p:txBody>
      </p:sp>
      <p:sp>
        <p:nvSpPr>
          <p:cNvPr id="94" name="Textfeld 93"/>
          <p:cNvSpPr txBox="1"/>
          <p:nvPr/>
        </p:nvSpPr>
        <p:spPr>
          <a:xfrm>
            <a:off x="2112645" y="141277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Dorn</a:t>
            </a:r>
            <a:endParaRPr lang="de-DE" b="1" dirty="0"/>
          </a:p>
        </p:txBody>
      </p:sp>
      <p:cxnSp>
        <p:nvCxnSpPr>
          <p:cNvPr id="95" name="Gerade Verbindung 94"/>
          <p:cNvCxnSpPr/>
          <p:nvPr/>
        </p:nvCxnSpPr>
        <p:spPr>
          <a:xfrm flipH="1" flipV="1">
            <a:off x="1323312" y="1729274"/>
            <a:ext cx="735345" cy="16588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/>
        </p:nvCxnSpPr>
        <p:spPr>
          <a:xfrm flipH="1" flipV="1">
            <a:off x="1319638" y="1731911"/>
            <a:ext cx="1675124" cy="18002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/>
        </p:nvCxnSpPr>
        <p:spPr>
          <a:xfrm flipV="1">
            <a:off x="2266741" y="1813211"/>
            <a:ext cx="1369155" cy="5982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/>
        </p:nvCxnSpPr>
        <p:spPr>
          <a:xfrm flipV="1">
            <a:off x="2876341" y="1813211"/>
            <a:ext cx="759555" cy="8159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/>
          <p:cNvCxnSpPr/>
          <p:nvPr/>
        </p:nvCxnSpPr>
        <p:spPr>
          <a:xfrm flipH="1" flipV="1">
            <a:off x="2358213" y="1803919"/>
            <a:ext cx="10811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hteck 99"/>
          <p:cNvSpPr/>
          <p:nvPr/>
        </p:nvSpPr>
        <p:spPr>
          <a:xfrm>
            <a:off x="222492" y="2017732"/>
            <a:ext cx="634457" cy="2096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Textfeld 100"/>
          <p:cNvSpPr txBox="1"/>
          <p:nvPr/>
        </p:nvSpPr>
        <p:spPr>
          <a:xfrm>
            <a:off x="4283968" y="169151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Düse</a:t>
            </a:r>
            <a:endParaRPr lang="de-DE" b="1" dirty="0"/>
          </a:p>
        </p:txBody>
      </p:sp>
      <p:cxnSp>
        <p:nvCxnSpPr>
          <p:cNvPr id="102" name="Gerade Verbindung 101"/>
          <p:cNvCxnSpPr/>
          <p:nvPr/>
        </p:nvCxnSpPr>
        <p:spPr bwMode="auto">
          <a:xfrm flipV="1">
            <a:off x="3779912" y="1988840"/>
            <a:ext cx="648072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Gerade Verbindung 102"/>
          <p:cNvCxnSpPr/>
          <p:nvPr/>
        </p:nvCxnSpPr>
        <p:spPr bwMode="auto">
          <a:xfrm flipH="1" flipV="1">
            <a:off x="4788024" y="2002792"/>
            <a:ext cx="648072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Rechteck 103"/>
          <p:cNvSpPr/>
          <p:nvPr/>
        </p:nvSpPr>
        <p:spPr bwMode="auto">
          <a:xfrm>
            <a:off x="2325463" y="5118863"/>
            <a:ext cx="72008" cy="72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"/>
          <p:cNvSpPr txBox="1">
            <a:spLocks/>
          </p:cNvSpPr>
          <p:nvPr/>
        </p:nvSpPr>
        <p:spPr bwMode="auto">
          <a:xfrm>
            <a:off x="395536" y="-99392"/>
            <a:ext cx="8229600" cy="633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Wanddickenbeeinflussung mit </a:t>
            </a:r>
          </a:p>
          <a:p>
            <a:pPr marL="3175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einer zylindrischen GWDS-Düse</a:t>
            </a:r>
            <a:endParaRPr kumimoji="0" lang="de-DE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755576" y="1863978"/>
            <a:ext cx="3289714" cy="379009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1662056" y="5383354"/>
            <a:ext cx="1471714" cy="27072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rapezoid 9"/>
          <p:cNvSpPr/>
          <p:nvPr/>
        </p:nvSpPr>
        <p:spPr bwMode="auto">
          <a:xfrm>
            <a:off x="1662056" y="3940212"/>
            <a:ext cx="1471714" cy="1443142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Trapezoid 10"/>
          <p:cNvSpPr/>
          <p:nvPr/>
        </p:nvSpPr>
        <p:spPr bwMode="auto">
          <a:xfrm rot="10800000">
            <a:off x="1661381" y="3217584"/>
            <a:ext cx="1471714" cy="1082885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1662056" y="1412776"/>
            <a:ext cx="1471714" cy="180480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3439290" y="1863978"/>
            <a:ext cx="606000" cy="3790097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755576" y="1863978"/>
            <a:ext cx="606000" cy="3790097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5170718" y="1863978"/>
            <a:ext cx="3289714" cy="379009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7854432" y="1863978"/>
            <a:ext cx="606000" cy="3790097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5170718" y="1863978"/>
            <a:ext cx="606000" cy="3790097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6088105" y="5744316"/>
            <a:ext cx="1471714" cy="27072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rapezoid 18"/>
          <p:cNvSpPr/>
          <p:nvPr/>
        </p:nvSpPr>
        <p:spPr bwMode="auto">
          <a:xfrm>
            <a:off x="6088105" y="4301173"/>
            <a:ext cx="1471714" cy="1443142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Trapezoid 19"/>
          <p:cNvSpPr/>
          <p:nvPr/>
        </p:nvSpPr>
        <p:spPr bwMode="auto">
          <a:xfrm rot="10800000">
            <a:off x="6087430" y="3578546"/>
            <a:ext cx="1471714" cy="1082885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6088105" y="1593257"/>
            <a:ext cx="1471714" cy="198528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2" name="Gerade Verbindung 21"/>
          <p:cNvCxnSpPr/>
          <p:nvPr/>
        </p:nvCxnSpPr>
        <p:spPr bwMode="auto">
          <a:xfrm>
            <a:off x="3133768" y="5654075"/>
            <a:ext cx="0" cy="360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Gerade Verbindung 22"/>
          <p:cNvCxnSpPr/>
          <p:nvPr/>
        </p:nvCxnSpPr>
        <p:spPr bwMode="auto">
          <a:xfrm>
            <a:off x="3445016" y="5654075"/>
            <a:ext cx="0" cy="360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>
            <a:off x="2874053" y="5924797"/>
            <a:ext cx="25971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 flipH="1">
            <a:off x="3439290" y="5924797"/>
            <a:ext cx="25971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feld 25"/>
          <p:cNvSpPr txBox="1"/>
          <p:nvPr/>
        </p:nvSpPr>
        <p:spPr>
          <a:xfrm>
            <a:off x="3473648" y="5528021"/>
            <a:ext cx="173143" cy="424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g</a:t>
            </a:r>
            <a:endParaRPr lang="de-DE" sz="1600" dirty="0"/>
          </a:p>
        </p:txBody>
      </p:sp>
      <p:grpSp>
        <p:nvGrpSpPr>
          <p:cNvPr id="3" name="Gruppieren 49"/>
          <p:cNvGrpSpPr/>
          <p:nvPr/>
        </p:nvGrpSpPr>
        <p:grpSpPr>
          <a:xfrm>
            <a:off x="7272014" y="5581742"/>
            <a:ext cx="836406" cy="439264"/>
            <a:chOff x="6751855" y="4667425"/>
            <a:chExt cx="695702" cy="350514"/>
          </a:xfrm>
        </p:grpSpPr>
        <p:cxnSp>
          <p:nvCxnSpPr>
            <p:cNvPr id="41" name="Gerade Verbindung 40"/>
            <p:cNvCxnSpPr/>
            <p:nvPr/>
          </p:nvCxnSpPr>
          <p:spPr bwMode="auto">
            <a:xfrm>
              <a:off x="6967879" y="4729907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/>
            <p:cNvCxnSpPr/>
            <p:nvPr/>
          </p:nvCxnSpPr>
          <p:spPr bwMode="auto">
            <a:xfrm>
              <a:off x="7236296" y="4725144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mit Pfeil 42"/>
            <p:cNvCxnSpPr/>
            <p:nvPr/>
          </p:nvCxnSpPr>
          <p:spPr bwMode="auto">
            <a:xfrm>
              <a:off x="6751855" y="4945931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Gerade Verbindung mit Pfeil 43"/>
            <p:cNvCxnSpPr/>
            <p:nvPr/>
          </p:nvCxnSpPr>
          <p:spPr bwMode="auto">
            <a:xfrm flipH="1">
              <a:off x="7231533" y="4941168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Textfeld 44"/>
            <p:cNvSpPr txBox="1"/>
            <p:nvPr/>
          </p:nvSpPr>
          <p:spPr>
            <a:xfrm>
              <a:off x="7260111" y="4667425"/>
              <a:ext cx="144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G</a:t>
              </a:r>
              <a:endParaRPr lang="de-DE" sz="1600" dirty="0"/>
            </a:p>
          </p:txBody>
        </p:sp>
      </p:grpSp>
      <p:cxnSp>
        <p:nvCxnSpPr>
          <p:cNvPr id="36" name="Gerade Verbindung 35"/>
          <p:cNvCxnSpPr/>
          <p:nvPr/>
        </p:nvCxnSpPr>
        <p:spPr bwMode="auto">
          <a:xfrm>
            <a:off x="5776718" y="5660326"/>
            <a:ext cx="0" cy="360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 Verbindung mit Pfeil 37"/>
          <p:cNvCxnSpPr/>
          <p:nvPr/>
        </p:nvCxnSpPr>
        <p:spPr bwMode="auto">
          <a:xfrm>
            <a:off x="5517004" y="5931048"/>
            <a:ext cx="25971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feld 39"/>
          <p:cNvSpPr txBox="1"/>
          <p:nvPr/>
        </p:nvSpPr>
        <p:spPr>
          <a:xfrm>
            <a:off x="5343861" y="5582024"/>
            <a:ext cx="173143" cy="424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G</a:t>
            </a:r>
            <a:endParaRPr lang="de-DE" sz="1600" dirty="0"/>
          </a:p>
        </p:txBody>
      </p:sp>
      <p:grpSp>
        <p:nvGrpSpPr>
          <p:cNvPr id="6" name="Gruppieren 103"/>
          <p:cNvGrpSpPr/>
          <p:nvPr/>
        </p:nvGrpSpPr>
        <p:grpSpPr>
          <a:xfrm>
            <a:off x="1015290" y="5528021"/>
            <a:ext cx="894348" cy="487016"/>
            <a:chOff x="1547664" y="4624558"/>
            <a:chExt cx="743897" cy="388618"/>
          </a:xfrm>
        </p:grpSpPr>
        <p:cxnSp>
          <p:nvCxnSpPr>
            <p:cNvPr id="31" name="Gerade Verbindung 30"/>
            <p:cNvCxnSpPr/>
            <p:nvPr/>
          </p:nvCxnSpPr>
          <p:spPr bwMode="auto">
            <a:xfrm>
              <a:off x="1835696" y="4725144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/>
            <p:cNvCxnSpPr/>
            <p:nvPr/>
          </p:nvCxnSpPr>
          <p:spPr bwMode="auto">
            <a:xfrm>
              <a:off x="2080300" y="4725144"/>
              <a:ext cx="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erade Verbindung mit Pfeil 32"/>
            <p:cNvCxnSpPr/>
            <p:nvPr/>
          </p:nvCxnSpPr>
          <p:spPr bwMode="auto">
            <a:xfrm>
              <a:off x="1619672" y="4941168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Gerade Verbindung mit Pfeil 33"/>
            <p:cNvCxnSpPr/>
            <p:nvPr/>
          </p:nvCxnSpPr>
          <p:spPr bwMode="auto">
            <a:xfrm flipH="1">
              <a:off x="2075537" y="4941168"/>
              <a:ext cx="2160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feld 34"/>
            <p:cNvSpPr txBox="1"/>
            <p:nvPr/>
          </p:nvSpPr>
          <p:spPr>
            <a:xfrm>
              <a:off x="1547664" y="4624558"/>
              <a:ext cx="144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g</a:t>
              </a:r>
              <a:endParaRPr lang="de-DE" sz="1600" dirty="0"/>
            </a:p>
          </p:txBody>
        </p:sp>
      </p:grpSp>
      <p:cxnSp>
        <p:nvCxnSpPr>
          <p:cNvPr id="30" name="Gerade Verbindung 29"/>
          <p:cNvCxnSpPr/>
          <p:nvPr/>
        </p:nvCxnSpPr>
        <p:spPr bwMode="auto">
          <a:xfrm>
            <a:off x="1534719" y="5654075"/>
            <a:ext cx="5194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Ellipse 49"/>
          <p:cNvSpPr/>
          <p:nvPr/>
        </p:nvSpPr>
        <p:spPr bwMode="auto">
          <a:xfrm>
            <a:off x="5289653" y="4941168"/>
            <a:ext cx="1298571" cy="13536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6" name="Bogen 45"/>
          <p:cNvSpPr/>
          <p:nvPr/>
        </p:nvSpPr>
        <p:spPr bwMode="auto">
          <a:xfrm>
            <a:off x="1548227" y="5430935"/>
            <a:ext cx="216024" cy="432048"/>
          </a:xfrm>
          <a:prstGeom prst="arc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8" name="Bogen 47"/>
          <p:cNvSpPr/>
          <p:nvPr/>
        </p:nvSpPr>
        <p:spPr bwMode="auto">
          <a:xfrm>
            <a:off x="5973493" y="5804701"/>
            <a:ext cx="216024" cy="43204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9" name="Gerade Verbindung mit Pfeil 38"/>
          <p:cNvCxnSpPr/>
          <p:nvPr/>
        </p:nvCxnSpPr>
        <p:spPr bwMode="auto">
          <a:xfrm flipH="1">
            <a:off x="6116601" y="5925079"/>
            <a:ext cx="25971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36"/>
          <p:cNvCxnSpPr/>
          <p:nvPr/>
        </p:nvCxnSpPr>
        <p:spPr bwMode="auto">
          <a:xfrm>
            <a:off x="6110874" y="5654357"/>
            <a:ext cx="0" cy="360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4"/>
          <p:cNvSpPr txBox="1">
            <a:spLocks/>
          </p:cNvSpPr>
          <p:nvPr/>
        </p:nvSpPr>
        <p:spPr bwMode="auto">
          <a:xfrm>
            <a:off x="323528" y="-27384"/>
            <a:ext cx="82089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Änderung des Fließkanals beim Verschieben eines GWDS-Dorns</a:t>
            </a:r>
            <a:endParaRPr lang="de-DE" sz="36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4" name="Gruppieren 33"/>
          <p:cNvGrpSpPr/>
          <p:nvPr/>
        </p:nvGrpSpPr>
        <p:grpSpPr>
          <a:xfrm>
            <a:off x="755576" y="1254808"/>
            <a:ext cx="8424936" cy="5040560"/>
            <a:chOff x="755576" y="1254808"/>
            <a:chExt cx="8424936" cy="5040560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755576" y="1254808"/>
              <a:ext cx="7344816" cy="5040559"/>
              <a:chOff x="755576" y="1254808"/>
              <a:chExt cx="7344816" cy="5040559"/>
            </a:xfrm>
          </p:grpSpPr>
          <p:pic>
            <p:nvPicPr>
              <p:cNvPr id="5" name="Grafik 4"/>
              <p:cNvPicPr/>
              <p:nvPr/>
            </p:nvPicPr>
            <p:blipFill>
              <a:blip r:embed="rId2" cstate="print"/>
              <a:srcRect l="21830" t="37759" r="46417" b="23196"/>
              <a:stretch>
                <a:fillRect/>
              </a:stretch>
            </p:blipFill>
            <p:spPr bwMode="auto">
              <a:xfrm>
                <a:off x="755576" y="1254808"/>
                <a:ext cx="7344816" cy="50405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Ellipse 5"/>
              <p:cNvSpPr/>
              <p:nvPr/>
            </p:nvSpPr>
            <p:spPr bwMode="auto">
              <a:xfrm>
                <a:off x="1259632" y="2996952"/>
                <a:ext cx="914400" cy="15624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 bwMode="auto">
              <a:xfrm>
                <a:off x="6674746" y="4854646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hteck 9"/>
              <p:cNvSpPr/>
              <p:nvPr/>
            </p:nvSpPr>
            <p:spPr bwMode="auto">
              <a:xfrm>
                <a:off x="6588224" y="5445224"/>
                <a:ext cx="864096" cy="5760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16" name="Gruppieren 15"/>
            <p:cNvGrpSpPr/>
            <p:nvPr/>
          </p:nvGrpSpPr>
          <p:grpSpPr>
            <a:xfrm>
              <a:off x="5218019" y="3611516"/>
              <a:ext cx="293507" cy="359939"/>
              <a:chOff x="5218019" y="3611516"/>
              <a:chExt cx="293507" cy="359939"/>
            </a:xfrm>
          </p:grpSpPr>
          <p:sp>
            <p:nvSpPr>
              <p:cNvPr id="12" name="Gleichschenkliges Dreieck 11"/>
              <p:cNvSpPr/>
              <p:nvPr/>
            </p:nvSpPr>
            <p:spPr bwMode="auto">
              <a:xfrm rot="1458753">
                <a:off x="5254735" y="3635773"/>
                <a:ext cx="256791" cy="284760"/>
              </a:xfrm>
              <a:prstGeom prst="triangl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hteck 14"/>
              <p:cNvSpPr/>
              <p:nvPr/>
            </p:nvSpPr>
            <p:spPr bwMode="auto">
              <a:xfrm>
                <a:off x="5311128" y="3921151"/>
                <a:ext cx="122312" cy="50304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Gleichschenkliges Dreieck 13"/>
              <p:cNvSpPr/>
              <p:nvPr/>
            </p:nvSpPr>
            <p:spPr bwMode="auto">
              <a:xfrm rot="2107228">
                <a:off x="5218019" y="3611516"/>
                <a:ext cx="231106" cy="343172"/>
              </a:xfrm>
              <a:prstGeom prst="triangl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9" name="Rechteck 18"/>
            <p:cNvSpPr/>
            <p:nvPr/>
          </p:nvSpPr>
          <p:spPr bwMode="auto">
            <a:xfrm>
              <a:off x="1763688" y="4999224"/>
              <a:ext cx="6048672" cy="12961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306241" y="5111847"/>
              <a:ext cx="78742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>
                  <a:solidFill>
                    <a:srgbClr val="FF0000"/>
                  </a:solidFill>
                </a:rPr>
                <a:t>Minimale Änderung des Fließkanalvolumens </a:t>
              </a:r>
            </a:p>
            <a:p>
              <a:r>
                <a:rPr lang="de-DE" sz="2800" b="1" dirty="0" smtClean="0">
                  <a:solidFill>
                    <a:srgbClr val="FF0000"/>
                  </a:solidFill>
                </a:rPr>
                <a:t>beim Verschieben des Dorns</a:t>
              </a:r>
              <a:endParaRPr lang="de-DE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Gerade Verbindung mit Pfeil 17"/>
            <p:cNvCxnSpPr>
              <a:endCxn id="14" idx="4"/>
            </p:cNvCxnSpPr>
            <p:nvPr/>
          </p:nvCxnSpPr>
          <p:spPr bwMode="auto">
            <a:xfrm flipV="1">
              <a:off x="4319330" y="3989927"/>
              <a:ext cx="1010045" cy="119337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Bogen 19"/>
            <p:cNvSpPr/>
            <p:nvPr/>
          </p:nvSpPr>
          <p:spPr bwMode="auto">
            <a:xfrm>
              <a:off x="5090571" y="4235602"/>
              <a:ext cx="460513" cy="1440160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25" name="Gerade Verbindung 24"/>
            <p:cNvCxnSpPr>
              <a:stCxn id="15" idx="3"/>
            </p:cNvCxnSpPr>
            <p:nvPr/>
          </p:nvCxnSpPr>
          <p:spPr bwMode="auto">
            <a:xfrm>
              <a:off x="5433440" y="3946303"/>
              <a:ext cx="2656" cy="106687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erade Verbindung mit Pfeil 27"/>
            <p:cNvCxnSpPr/>
            <p:nvPr/>
          </p:nvCxnSpPr>
          <p:spPr bwMode="auto">
            <a:xfrm flipH="1">
              <a:off x="5436096" y="4595642"/>
              <a:ext cx="93610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feld 29"/>
            <p:cNvSpPr txBox="1"/>
            <p:nvPr/>
          </p:nvSpPr>
          <p:spPr>
            <a:xfrm>
              <a:off x="3284518" y="3861048"/>
              <a:ext cx="5674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dirty="0" smtClean="0"/>
                <a:t>G</a:t>
              </a:r>
              <a:endParaRPr lang="de-DE" sz="4000" dirty="0"/>
            </a:p>
          </p:txBody>
        </p:sp>
        <p:sp>
          <p:nvSpPr>
            <p:cNvPr id="31" name="Rechteck 30"/>
            <p:cNvSpPr/>
            <p:nvPr/>
          </p:nvSpPr>
          <p:spPr bwMode="auto">
            <a:xfrm>
              <a:off x="2555776" y="3356992"/>
              <a:ext cx="504056" cy="432048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2" name="Rechteck 31"/>
            <p:cNvSpPr/>
            <p:nvPr/>
          </p:nvSpPr>
          <p:spPr bwMode="auto">
            <a:xfrm>
              <a:off x="2483768" y="3644462"/>
              <a:ext cx="864096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4"/>
          <p:cNvSpPr txBox="1">
            <a:spLocks/>
          </p:cNvSpPr>
          <p:nvPr/>
        </p:nvSpPr>
        <p:spPr bwMode="auto">
          <a:xfrm>
            <a:off x="395536" y="-99392"/>
            <a:ext cx="7536492" cy="109474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800" b="1" kern="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Düse und Dorn in </a:t>
            </a:r>
            <a:r>
              <a:rPr lang="de-DE" sz="38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GWDS-Technologie</a:t>
            </a:r>
            <a:endParaRPr lang="de-DE" sz="38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12" descr="IMG_85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889" y="1253755"/>
            <a:ext cx="7561535" cy="503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4"/>
          <p:cNvSpPr txBox="1">
            <a:spLocks/>
          </p:cNvSpPr>
          <p:nvPr/>
        </p:nvSpPr>
        <p:spPr bwMode="auto">
          <a:xfrm>
            <a:off x="323528" y="-27384"/>
            <a:ext cx="82089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Vorrangig zylindrischer GWDS-Dorn mit einzelnen profilierten Endscheiben</a:t>
            </a:r>
            <a:endParaRPr lang="de-DE" sz="36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Grafik 9" descr="IMG_85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72665"/>
            <a:ext cx="7452444" cy="496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05681"/>
            <a:ext cx="7272808" cy="491080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Titel 14"/>
          <p:cNvSpPr txBox="1">
            <a:spLocks/>
          </p:cNvSpPr>
          <p:nvPr/>
        </p:nvSpPr>
        <p:spPr bwMode="auto">
          <a:xfrm>
            <a:off x="323528" y="-27384"/>
            <a:ext cx="76438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Arial Narrow" pitchFamily="34" charset="0"/>
                <a:ea typeface="+mj-ea"/>
                <a:cs typeface="+mj-cs"/>
              </a:rPr>
              <a:t>3-D-Scan eines manuell optimierten GWDS-Dorns für einen Vierfachkopf</a:t>
            </a:r>
            <a:endParaRPr lang="de-DE" sz="3600" b="1" kern="0" dirty="0">
              <a:solidFill>
                <a:srgbClr val="0000CC"/>
              </a:solidFill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4"/>
          <p:cNvSpPr txBox="1">
            <a:spLocks/>
          </p:cNvSpPr>
          <p:nvPr/>
        </p:nvSpPr>
        <p:spPr bwMode="auto">
          <a:xfrm>
            <a:off x="2087612" y="197768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48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Aufgabenstellung</a:t>
            </a:r>
            <a:endParaRPr lang="de-DE" sz="48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23528" y="1484784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latin typeface="Arial Narrow" pitchFamily="34" charset="0"/>
              </a:rPr>
              <a:t>Verbesserte technische Möglichkeiten für das Blasformen  schaffen,</a:t>
            </a:r>
          </a:p>
          <a:p>
            <a:pPr algn="ctr"/>
            <a:r>
              <a:rPr lang="de-DE" sz="4000" b="1" dirty="0" smtClean="0">
                <a:latin typeface="Arial Narrow" pitchFamily="34" charset="0"/>
              </a:rPr>
              <a:t>mit denen bei möglichst geringem  Materialeinsatz Formteile hergestellt werden können, die optimale anwendungstechnische Eigenschaften besitzen. </a:t>
            </a:r>
            <a:endParaRPr lang="de-DE" sz="4000" b="1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4"/>
          <p:cNvSpPr txBox="1">
            <a:spLocks/>
          </p:cNvSpPr>
          <p:nvPr/>
        </p:nvSpPr>
        <p:spPr bwMode="auto">
          <a:xfrm>
            <a:off x="323528" y="-27384"/>
            <a:ext cx="76438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Stark profilierte stirnseitige Geometrie eines GWDS-Dorns</a:t>
            </a:r>
            <a:endParaRPr lang="de-DE" sz="36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IMG_9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6104" y="1283274"/>
            <a:ext cx="7452320" cy="49682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4"/>
          <p:cNvSpPr txBox="1">
            <a:spLocks/>
          </p:cNvSpPr>
          <p:nvPr/>
        </p:nvSpPr>
        <p:spPr bwMode="auto">
          <a:xfrm>
            <a:off x="384572" y="-27384"/>
            <a:ext cx="8507908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GWDS-Düse mit weit </a:t>
            </a:r>
          </a:p>
          <a:p>
            <a:pPr algn="l"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herausgefahrenem Dorn</a:t>
            </a:r>
            <a:endParaRPr lang="de-DE" sz="36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IMG_9293.JPG"/>
          <p:cNvPicPr>
            <a:picLocks noChangeAspect="1"/>
          </p:cNvPicPr>
          <p:nvPr/>
        </p:nvPicPr>
        <p:blipFill>
          <a:blip r:embed="rId2" cstate="print"/>
          <a:srcRect l="19206" r="19706"/>
          <a:stretch>
            <a:fillRect/>
          </a:stretch>
        </p:blipFill>
        <p:spPr>
          <a:xfrm rot="16200000">
            <a:off x="1894965" y="1056324"/>
            <a:ext cx="4970364" cy="5424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_9283.JPG"/>
          <p:cNvPicPr>
            <a:picLocks noChangeAspect="1"/>
          </p:cNvPicPr>
          <p:nvPr/>
        </p:nvPicPr>
        <p:blipFill>
          <a:blip r:embed="rId2" cstate="print"/>
          <a:srcRect l="14071" r="18715"/>
          <a:stretch>
            <a:fillRect/>
          </a:stretch>
        </p:blipFill>
        <p:spPr>
          <a:xfrm rot="16200000">
            <a:off x="1959480" y="1302943"/>
            <a:ext cx="4968552" cy="4928089"/>
          </a:xfrm>
          <a:prstGeom prst="rect">
            <a:avLst/>
          </a:prstGeom>
        </p:spPr>
      </p:pic>
      <p:sp>
        <p:nvSpPr>
          <p:cNvPr id="5" name="Titel 14"/>
          <p:cNvSpPr txBox="1">
            <a:spLocks/>
          </p:cNvSpPr>
          <p:nvPr/>
        </p:nvSpPr>
        <p:spPr bwMode="auto">
          <a:xfrm>
            <a:off x="395536" y="-85440"/>
            <a:ext cx="76438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GWDS-Kopf mit elastischem Kippgelenk</a:t>
            </a:r>
            <a:endParaRPr lang="de-DE" sz="36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15375" r="21140" b="13751"/>
          <a:stretch>
            <a:fillRect/>
          </a:stretch>
        </p:blipFill>
        <p:spPr bwMode="auto">
          <a:xfrm>
            <a:off x="1115616" y="1326254"/>
            <a:ext cx="7004776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14"/>
          <p:cNvSpPr txBox="1">
            <a:spLocks/>
          </p:cNvSpPr>
          <p:nvPr/>
        </p:nvSpPr>
        <p:spPr bwMode="auto">
          <a:xfrm>
            <a:off x="395536" y="-85440"/>
            <a:ext cx="76438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GWDS-Nachrüsteinheit mit Schritt-</a:t>
            </a:r>
          </a:p>
          <a:p>
            <a:pPr eaLnBrk="0" hangingPunct="0">
              <a:defRPr/>
            </a:pPr>
            <a:r>
              <a:rPr lang="de-DE" sz="3600" b="1" kern="0" dirty="0" err="1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motor</a:t>
            </a: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und metallischem Kippgelenk</a:t>
            </a:r>
            <a:endParaRPr lang="de-DE" sz="36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IMG_9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83613"/>
            <a:ext cx="7452320" cy="4968213"/>
          </a:xfrm>
          <a:prstGeom prst="rect">
            <a:avLst/>
          </a:prstGeom>
        </p:spPr>
      </p:pic>
      <p:sp>
        <p:nvSpPr>
          <p:cNvPr id="14" name="Titel 14"/>
          <p:cNvSpPr txBox="1">
            <a:spLocks/>
          </p:cNvSpPr>
          <p:nvPr/>
        </p:nvSpPr>
        <p:spPr bwMode="auto">
          <a:xfrm>
            <a:off x="395536" y="-85440"/>
            <a:ext cx="76438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GWDS-Nachrüsteinheit mit Schritt-</a:t>
            </a:r>
          </a:p>
          <a:p>
            <a:pPr eaLnBrk="0" hangingPunct="0">
              <a:defRPr/>
            </a:pPr>
            <a:r>
              <a:rPr lang="de-DE" sz="3600" b="1" kern="0" dirty="0" err="1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motor</a:t>
            </a:r>
            <a:r>
              <a:rPr lang="de-DE" sz="36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und metallischem Kippgelenk</a:t>
            </a:r>
            <a:endParaRPr lang="de-DE" sz="36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4"/>
          <p:cNvSpPr txBox="1">
            <a:spLocks/>
          </p:cNvSpPr>
          <p:nvPr/>
        </p:nvSpPr>
        <p:spPr bwMode="auto">
          <a:xfrm>
            <a:off x="323528" y="125958"/>
            <a:ext cx="7643812" cy="5667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Nachrüsteinheit für einen 6-fach Kopf zur Nutzung der GWDS- und der Kipptechnologie 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11325" y="717550"/>
            <a:ext cx="1841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l"/>
            <a:endParaRPr lang="en-GB" sz="2400"/>
          </a:p>
        </p:txBody>
      </p:sp>
      <p:pic>
        <p:nvPicPr>
          <p:cNvPr id="7" name="Grafik 6" descr="2012 6-fach Düse.tif"/>
          <p:cNvPicPr>
            <a:picLocks noChangeAspect="1"/>
          </p:cNvPicPr>
          <p:nvPr/>
        </p:nvPicPr>
        <p:blipFill>
          <a:blip r:embed="rId2" cstate="print"/>
          <a:srcRect l="13775" t="2011" r="19288" b="12191"/>
          <a:stretch>
            <a:fillRect/>
          </a:stretch>
        </p:blipFill>
        <p:spPr>
          <a:xfrm>
            <a:off x="1016312" y="1278640"/>
            <a:ext cx="7158084" cy="4968552"/>
          </a:xfrm>
          <a:prstGeom prst="rect">
            <a:avLst/>
          </a:prstGeom>
        </p:spPr>
      </p:pic>
      <p:pic>
        <p:nvPicPr>
          <p:cNvPr id="8" name="Grafik 7" descr="ASS_Schnitt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1352"/>
            <a:ext cx="9144000" cy="5025960"/>
          </a:xfrm>
          <a:prstGeom prst="rect">
            <a:avLst/>
          </a:prstGeom>
        </p:spPr>
      </p:pic>
      <p:sp>
        <p:nvSpPr>
          <p:cNvPr id="9" name="Titel 14"/>
          <p:cNvSpPr txBox="1">
            <a:spLocks/>
          </p:cNvSpPr>
          <p:nvPr/>
        </p:nvSpPr>
        <p:spPr bwMode="auto">
          <a:xfrm>
            <a:off x="323528" y="116632"/>
            <a:ext cx="8344544" cy="5667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Schnitt durch </a:t>
            </a:r>
            <a:r>
              <a:rPr lang="de-DE" sz="28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die GWDS-Düsen, die in </a:t>
            </a: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 Endbereichen zylindrisch ausgeführt sind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4"/>
          <p:cNvSpPr txBox="1">
            <a:spLocks/>
          </p:cNvSpPr>
          <p:nvPr/>
        </p:nvSpPr>
        <p:spPr bwMode="auto">
          <a:xfrm>
            <a:off x="323528" y="-99392"/>
            <a:ext cx="8496944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Arial Narrow" pitchFamily="34" charset="0"/>
              </a:rPr>
              <a:t>Neue Möglichkeiten bei Verwendung einer „zylindrischen GWDS-Düse“</a:t>
            </a:r>
          </a:p>
          <a:p>
            <a:pPr algn="l" eaLnBrk="0" hangingPunct="0">
              <a:defRPr/>
            </a:pPr>
            <a:endParaRPr lang="de-DE" sz="4000" b="1" kern="0" dirty="0">
              <a:solidFill>
                <a:srgbClr val="0000CC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41312" y="1196752"/>
            <a:ext cx="8659813" cy="2062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 algn="l">
              <a:buFont typeface="Arial" charset="0"/>
              <a:buChar char="•"/>
            </a:pPr>
            <a:r>
              <a:rPr lang="en-GB" sz="3200" b="1" dirty="0" err="1">
                <a:solidFill>
                  <a:schemeClr val="accent4"/>
                </a:solidFill>
              </a:rPr>
              <a:t>Der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 smtClean="0">
                <a:solidFill>
                  <a:schemeClr val="accent4"/>
                </a:solidFill>
              </a:rPr>
              <a:t>überwiegend</a:t>
            </a:r>
            <a:r>
              <a:rPr lang="en-GB" sz="3200" b="1" dirty="0" smtClean="0">
                <a:solidFill>
                  <a:schemeClr val="accent4"/>
                </a:solidFill>
              </a:rPr>
              <a:t> </a:t>
            </a:r>
            <a:r>
              <a:rPr lang="en-GB" sz="3200" b="1" dirty="0" err="1" smtClean="0">
                <a:solidFill>
                  <a:schemeClr val="accent4"/>
                </a:solidFill>
              </a:rPr>
              <a:t>zylindrische</a:t>
            </a:r>
            <a:r>
              <a:rPr lang="en-GB" sz="3200" b="1" dirty="0" smtClean="0">
                <a:solidFill>
                  <a:schemeClr val="accent4"/>
                </a:solidFill>
              </a:rPr>
              <a:t> </a:t>
            </a:r>
            <a:r>
              <a:rPr lang="en-GB" sz="3200" b="1" dirty="0">
                <a:solidFill>
                  <a:schemeClr val="accent4"/>
                </a:solidFill>
              </a:rPr>
              <a:t>Dorn </a:t>
            </a:r>
            <a:r>
              <a:rPr lang="en-GB" sz="3200" b="1" dirty="0" err="1">
                <a:solidFill>
                  <a:schemeClr val="accent4"/>
                </a:solidFill>
              </a:rPr>
              <a:t>kann</a:t>
            </a:r>
            <a:r>
              <a:rPr lang="en-GB" sz="3200" b="1" dirty="0">
                <a:solidFill>
                  <a:schemeClr val="accent4"/>
                </a:solidFill>
              </a:rPr>
              <a:t> axial </a:t>
            </a:r>
            <a:r>
              <a:rPr lang="en-GB" sz="3200" b="1" dirty="0" err="1">
                <a:solidFill>
                  <a:schemeClr val="accent4"/>
                </a:solidFill>
              </a:rPr>
              <a:t>verschoben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werden</a:t>
            </a:r>
            <a:r>
              <a:rPr lang="en-GB" sz="3200" b="1" dirty="0">
                <a:solidFill>
                  <a:schemeClr val="accent4"/>
                </a:solidFill>
              </a:rPr>
              <a:t>, </a:t>
            </a:r>
            <a:r>
              <a:rPr lang="en-GB" sz="3200" b="1" dirty="0" err="1">
                <a:solidFill>
                  <a:schemeClr val="accent4"/>
                </a:solidFill>
              </a:rPr>
              <a:t>wobei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sich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weder</a:t>
            </a:r>
            <a:r>
              <a:rPr lang="en-GB" sz="3200" b="1" dirty="0">
                <a:solidFill>
                  <a:schemeClr val="accent4"/>
                </a:solidFill>
              </a:rPr>
              <a:t> die </a:t>
            </a:r>
            <a:r>
              <a:rPr lang="en-GB" sz="3200" b="1" dirty="0" err="1">
                <a:solidFill>
                  <a:schemeClr val="accent4"/>
                </a:solidFill>
              </a:rPr>
              <a:t>Dicke</a:t>
            </a:r>
            <a:r>
              <a:rPr lang="en-GB" sz="3200" b="1" dirty="0">
                <a:solidFill>
                  <a:schemeClr val="accent4"/>
                </a:solidFill>
              </a:rPr>
              <a:t> des </a:t>
            </a:r>
            <a:r>
              <a:rPr lang="en-GB" sz="3200" b="1" dirty="0" err="1">
                <a:solidFill>
                  <a:schemeClr val="accent4"/>
                </a:solidFill>
              </a:rPr>
              <a:t>Vorformlings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noch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dessen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Austrittsgeschwindigkeit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ändert</a:t>
            </a:r>
            <a:r>
              <a:rPr lang="en-GB" sz="3200" b="1" dirty="0">
                <a:solidFill>
                  <a:schemeClr val="accent4"/>
                </a:solidFill>
              </a:rPr>
              <a:t>! 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0200" y="3284984"/>
            <a:ext cx="8850312" cy="3046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 algn="l">
              <a:buFont typeface="Arial" charset="0"/>
              <a:buChar char="•"/>
            </a:pPr>
            <a:r>
              <a:rPr lang="en-GB" sz="3200" b="1" dirty="0" err="1">
                <a:solidFill>
                  <a:schemeClr val="accent4"/>
                </a:solidFill>
              </a:rPr>
              <a:t>Mit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einer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>
                <a:solidFill>
                  <a:schemeClr val="accent4"/>
                </a:solidFill>
              </a:rPr>
              <a:t>zylindrischen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smtClean="0">
                <a:solidFill>
                  <a:schemeClr val="accent4"/>
                </a:solidFill>
              </a:rPr>
              <a:t>GWDS-</a:t>
            </a:r>
            <a:r>
              <a:rPr lang="en-GB" sz="3200" b="1" dirty="0" err="1" smtClean="0">
                <a:solidFill>
                  <a:schemeClr val="accent4"/>
                </a:solidFill>
              </a:rPr>
              <a:t>Düse</a:t>
            </a:r>
            <a:r>
              <a:rPr lang="en-GB" sz="3200" b="1" dirty="0" smtClean="0">
                <a:solidFill>
                  <a:schemeClr val="accent4"/>
                </a:solidFill>
              </a:rPr>
              <a:t> </a:t>
            </a:r>
            <a:r>
              <a:rPr lang="en-GB" sz="3200" b="1" dirty="0">
                <a:solidFill>
                  <a:schemeClr val="accent4"/>
                </a:solidFill>
              </a:rPr>
              <a:t>und </a:t>
            </a:r>
            <a:r>
              <a:rPr lang="en-GB" sz="3200" b="1" dirty="0" err="1">
                <a:solidFill>
                  <a:schemeClr val="accent4"/>
                </a:solidFill>
              </a:rPr>
              <a:t>einem</a:t>
            </a:r>
            <a:r>
              <a:rPr lang="en-GB" sz="3200" b="1" dirty="0">
                <a:solidFill>
                  <a:schemeClr val="accent4"/>
                </a:solidFill>
              </a:rPr>
              <a:t> </a:t>
            </a:r>
            <a:r>
              <a:rPr lang="en-GB" sz="3200" b="1" dirty="0" err="1" smtClean="0">
                <a:solidFill>
                  <a:schemeClr val="accent4"/>
                </a:solidFill>
              </a:rPr>
              <a:t>nahezu</a:t>
            </a:r>
            <a:r>
              <a:rPr lang="en-GB" sz="3200" b="1" dirty="0" smtClean="0">
                <a:solidFill>
                  <a:schemeClr val="accent4"/>
                </a:solidFill>
              </a:rPr>
              <a:t> </a:t>
            </a:r>
            <a:r>
              <a:rPr lang="en-GB" sz="3200" b="1" dirty="0" err="1" smtClean="0">
                <a:solidFill>
                  <a:schemeClr val="accent4"/>
                </a:solidFill>
              </a:rPr>
              <a:t>zylindrischen</a:t>
            </a:r>
            <a:r>
              <a:rPr lang="en-GB" sz="3200" b="1" dirty="0" smtClean="0">
                <a:solidFill>
                  <a:schemeClr val="accent4"/>
                </a:solidFill>
              </a:rPr>
              <a:t> </a:t>
            </a:r>
            <a:r>
              <a:rPr lang="en-GB" sz="3200" b="1" dirty="0">
                <a:solidFill>
                  <a:schemeClr val="accent4"/>
                </a:solidFill>
              </a:rPr>
              <a:t>Dorn </a:t>
            </a:r>
            <a:r>
              <a:rPr lang="en-GB" sz="3200" b="1" dirty="0" err="1">
                <a:solidFill>
                  <a:schemeClr val="accent4"/>
                </a:solidFill>
              </a:rPr>
              <a:t>kann</a:t>
            </a:r>
            <a:r>
              <a:rPr lang="en-GB" sz="3200" b="1" dirty="0">
                <a:solidFill>
                  <a:schemeClr val="accent4"/>
                </a:solidFill>
              </a:rPr>
              <a:t> man in </a:t>
            </a:r>
            <a:r>
              <a:rPr lang="en-GB" sz="3200" b="1" dirty="0" err="1">
                <a:solidFill>
                  <a:srgbClr val="FF0000"/>
                </a:solidFill>
              </a:rPr>
              <a:t>einfacher</a:t>
            </a:r>
            <a:r>
              <a:rPr lang="en-GB" sz="3200" b="1" dirty="0">
                <a:solidFill>
                  <a:srgbClr val="FF0000"/>
                </a:solidFill>
              </a:rPr>
              <a:t> Weise </a:t>
            </a:r>
            <a:r>
              <a:rPr lang="en-GB" sz="3200" b="1" u="sng" dirty="0" err="1" smtClean="0">
                <a:solidFill>
                  <a:srgbClr val="FF0000"/>
                </a:solidFill>
              </a:rPr>
              <a:t>zu</a:t>
            </a:r>
            <a:r>
              <a:rPr lang="en-GB" sz="3200" b="1" u="sng" dirty="0" smtClean="0">
                <a:solidFill>
                  <a:srgbClr val="FF0000"/>
                </a:solidFill>
              </a:rPr>
              <a:t> </a:t>
            </a:r>
            <a:r>
              <a:rPr lang="en-GB" sz="3200" b="1" u="sng" dirty="0" err="1" smtClean="0">
                <a:solidFill>
                  <a:srgbClr val="FF0000"/>
                </a:solidFill>
              </a:rPr>
              <a:t>jeder</a:t>
            </a:r>
            <a:r>
              <a:rPr lang="en-GB" sz="3200" b="1" u="sng" dirty="0" smtClean="0">
                <a:solidFill>
                  <a:srgbClr val="FF0000"/>
                </a:solidFill>
              </a:rPr>
              <a:t> </a:t>
            </a:r>
            <a:r>
              <a:rPr lang="en-GB" sz="3200" b="1" u="sng" dirty="0" err="1" smtClean="0">
                <a:solidFill>
                  <a:srgbClr val="FF0000"/>
                </a:solidFill>
              </a:rPr>
              <a:t>Zeit</a:t>
            </a:r>
            <a:r>
              <a:rPr lang="en-GB" sz="3200" b="1" u="sng" dirty="0" smtClean="0">
                <a:solidFill>
                  <a:srgbClr val="FF0000"/>
                </a:solidFill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</a:rPr>
              <a:t>die </a:t>
            </a:r>
            <a:r>
              <a:rPr lang="en-GB" sz="3200" b="1" dirty="0" err="1">
                <a:solidFill>
                  <a:srgbClr val="FF0000"/>
                </a:solidFill>
              </a:rPr>
              <a:t>Wanddicke</a:t>
            </a:r>
            <a:r>
              <a:rPr lang="en-GB" sz="3200" b="1" dirty="0">
                <a:solidFill>
                  <a:srgbClr val="FF0000"/>
                </a:solidFill>
              </a:rPr>
              <a:t> des </a:t>
            </a:r>
            <a:r>
              <a:rPr lang="en-GB" sz="3200" b="1" dirty="0" err="1">
                <a:solidFill>
                  <a:srgbClr val="FF0000"/>
                </a:solidFill>
              </a:rPr>
              <a:t>Vorformlings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sowohl</a:t>
            </a:r>
            <a:r>
              <a:rPr lang="en-GB" sz="3200" b="1" dirty="0">
                <a:solidFill>
                  <a:srgbClr val="FF0000"/>
                </a:solidFill>
              </a:rPr>
              <a:t> in </a:t>
            </a:r>
            <a:r>
              <a:rPr lang="en-GB" sz="3200" b="1" u="sng" dirty="0" err="1">
                <a:solidFill>
                  <a:srgbClr val="FF0000"/>
                </a:solidFill>
              </a:rPr>
              <a:t>Abzugsrichtung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als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auch</a:t>
            </a:r>
            <a:r>
              <a:rPr lang="en-GB" sz="3200" b="1" dirty="0">
                <a:solidFill>
                  <a:srgbClr val="FF0000"/>
                </a:solidFill>
              </a:rPr>
              <a:t> in </a:t>
            </a:r>
            <a:r>
              <a:rPr lang="en-GB" sz="3200" b="1" u="sng" dirty="0" err="1">
                <a:solidFill>
                  <a:srgbClr val="FF0000"/>
                </a:solidFill>
              </a:rPr>
              <a:t>Umfangsrichtung</a:t>
            </a:r>
            <a:r>
              <a:rPr lang="en-GB" sz="3200" b="1" u="sng" dirty="0">
                <a:solidFill>
                  <a:srgbClr val="FF0000"/>
                </a:solidFill>
              </a:rPr>
              <a:t> </a:t>
            </a:r>
            <a:r>
              <a:rPr lang="en-GB" sz="3200" b="1" u="sng" dirty="0" err="1" smtClean="0">
                <a:solidFill>
                  <a:srgbClr val="FF0000"/>
                </a:solidFill>
              </a:rPr>
              <a:t>lokal</a:t>
            </a:r>
            <a:r>
              <a:rPr lang="en-GB" sz="3200" b="1" u="sng" dirty="0" smtClean="0">
                <a:solidFill>
                  <a:srgbClr val="FF0000"/>
                </a:solidFill>
              </a:rPr>
              <a:t> </a:t>
            </a:r>
            <a:r>
              <a:rPr lang="en-GB" sz="3200" b="1" u="sng" dirty="0" err="1" smtClean="0">
                <a:solidFill>
                  <a:srgbClr val="FF0000"/>
                </a:solidFill>
              </a:rPr>
              <a:t>begrenzt</a:t>
            </a:r>
            <a:r>
              <a:rPr lang="en-GB" sz="3200" b="1" u="sng" dirty="0" smtClean="0">
                <a:solidFill>
                  <a:srgbClr val="FF0000"/>
                </a:solidFill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</a:rPr>
              <a:t>verändern</a:t>
            </a:r>
            <a:r>
              <a:rPr lang="en-GB" sz="3200" b="1" dirty="0">
                <a:solidFill>
                  <a:schemeClr val="accent4"/>
                </a:solidFill>
              </a:rPr>
              <a:t>.</a:t>
            </a:r>
            <a:endParaRPr lang="en-GB" sz="32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4"/>
          <p:cNvSpPr txBox="1">
            <a:spLocks/>
          </p:cNvSpPr>
          <p:nvPr/>
        </p:nvSpPr>
        <p:spPr bwMode="auto">
          <a:xfrm>
            <a:off x="323528" y="197768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</a:rPr>
              <a:t>Neue Situation beim Blasformen</a:t>
            </a: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41312" y="1268760"/>
            <a:ext cx="8659813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 algn="l">
              <a:buFont typeface="Arial" charset="0"/>
              <a:buChar char="•"/>
            </a:pP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Der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Hersteller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von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blasgeformten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Hohlkörpern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muss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nicht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länger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bereichsweise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Wanddickenverteilungen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akzeptieren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, die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verfahrensbedingt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sind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, und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damit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nur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in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unbefriedigender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Weise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beeinflusst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werden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können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.</a:t>
            </a:r>
            <a:endParaRPr lang="en-GB" sz="2800" dirty="0">
              <a:solidFill>
                <a:schemeClr val="accent4"/>
              </a:solidFill>
              <a:latin typeface="Arial Narrow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0200" y="4437112"/>
            <a:ext cx="964240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Bei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den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bisher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vorgenommenen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Nachrüstungen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von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bestehenden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Blasköpfen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wurde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im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Mittel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eine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	</a:t>
            </a:r>
            <a:endParaRPr lang="en-GB" sz="3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3528" y="3068960"/>
            <a:ext cx="8850312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Mit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einer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massiven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Düse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und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einem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massiven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Dorn </a:t>
            </a:r>
          </a:p>
          <a:p>
            <a:pPr marL="449263" indent="-357188"/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	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lassen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sich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bessere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Formteilqualitäten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herstellen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als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mit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einem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teuren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Flexring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-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oder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PWDS-System.</a:t>
            </a:r>
            <a:endParaRPr lang="en-GB" sz="2800" b="1" dirty="0">
              <a:solidFill>
                <a:schemeClr val="accent4"/>
              </a:solidFill>
              <a:latin typeface="Arial Narrow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5696" y="5229200"/>
            <a:ext cx="8778304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marL="87313" indent="4763" algn="ctr"/>
            <a:r>
              <a:rPr lang="en-GB" sz="3200" b="1" dirty="0" err="1" smtClean="0">
                <a:solidFill>
                  <a:srgbClr val="FF0000"/>
                </a:solidFill>
                <a:latin typeface="Arial Narrow" pitchFamily="34" charset="0"/>
              </a:rPr>
              <a:t>Gewichtseinsparung</a:t>
            </a:r>
            <a:r>
              <a:rPr lang="en-GB" sz="3200" b="1" dirty="0" smtClean="0">
                <a:solidFill>
                  <a:srgbClr val="FF0000"/>
                </a:solidFill>
                <a:latin typeface="Arial Narrow" pitchFamily="34" charset="0"/>
              </a:rPr>
              <a:t> und </a:t>
            </a:r>
            <a:r>
              <a:rPr lang="en-GB" sz="3200" b="1" dirty="0" err="1" smtClean="0">
                <a:solidFill>
                  <a:srgbClr val="FF0000"/>
                </a:solidFill>
                <a:latin typeface="Arial Narrow" pitchFamily="34" charset="0"/>
              </a:rPr>
              <a:t>eine</a:t>
            </a:r>
            <a:r>
              <a:rPr lang="en-GB" sz="32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 Narrow" pitchFamily="34" charset="0"/>
              </a:rPr>
              <a:t>Zykluszeitreduktion</a:t>
            </a:r>
            <a:r>
              <a:rPr lang="en-GB" sz="32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 marL="87313" indent="4763"/>
            <a:r>
              <a:rPr lang="en-GB" sz="3200" b="1" dirty="0" smtClean="0">
                <a:solidFill>
                  <a:srgbClr val="FF0000"/>
                </a:solidFill>
                <a:latin typeface="Arial Narrow" pitchFamily="34" charset="0"/>
              </a:rPr>
              <a:t>   von </a:t>
            </a:r>
            <a:r>
              <a:rPr lang="en-GB" sz="3200" b="1" dirty="0" err="1" smtClean="0">
                <a:solidFill>
                  <a:srgbClr val="FF0000"/>
                </a:solidFill>
                <a:latin typeface="Arial Narrow" pitchFamily="34" charset="0"/>
              </a:rPr>
              <a:t>oberhalb</a:t>
            </a:r>
            <a:r>
              <a:rPr lang="en-GB" sz="3200" b="1" dirty="0" smtClean="0">
                <a:solidFill>
                  <a:srgbClr val="FF0000"/>
                </a:solidFill>
                <a:latin typeface="Arial Narrow" pitchFamily="34" charset="0"/>
              </a:rPr>
              <a:t> 10 % </a:t>
            </a:r>
            <a:r>
              <a:rPr lang="en-GB" sz="3200" b="1" dirty="0" err="1" smtClean="0">
                <a:solidFill>
                  <a:srgbClr val="FF0000"/>
                </a:solidFill>
                <a:latin typeface="Arial Narrow" pitchFamily="34" charset="0"/>
              </a:rPr>
              <a:t>erreicht</a:t>
            </a:r>
            <a:r>
              <a:rPr lang="en-GB" sz="3200" b="1" dirty="0" smtClean="0">
                <a:solidFill>
                  <a:srgbClr val="FF0000"/>
                </a:solidFill>
                <a:latin typeface="Arial Narrow" pitchFamily="34" charset="0"/>
              </a:rPr>
              <a:t>.</a:t>
            </a:r>
            <a:endParaRPr lang="en-GB" sz="3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4"/>
          <p:cNvSpPr txBox="1">
            <a:spLocks/>
          </p:cNvSpPr>
          <p:nvPr/>
        </p:nvSpPr>
        <p:spPr bwMode="auto">
          <a:xfrm>
            <a:off x="323528" y="-99392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</a:rPr>
              <a:t>Möglichkeiten bei Verwendung einer „zylindrischen GWDS-Düse“</a:t>
            </a:r>
          </a:p>
          <a:p>
            <a:pPr algn="l" eaLnBrk="0" hangingPunct="0">
              <a:defRPr/>
            </a:pP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5496" y="1578272"/>
            <a:ext cx="8659813" cy="44012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 algn="ctr"/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Mit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Hilfe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der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neuen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über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die GWDS-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Technologie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erschlossenen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verfahrenstechnischen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Möglichkeiten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können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im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Extrusionsblasformverfahren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Hohlkörper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mit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einem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gegenüber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dem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aktuellen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Stand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weiter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verbesserten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  <a:latin typeface="Arial Narrow" pitchFamily="34" charset="0"/>
              </a:rPr>
              <a:t>Qualitätsniveau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hergestellt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4000" b="1" dirty="0" err="1" smtClean="0">
                <a:solidFill>
                  <a:schemeClr val="accent4"/>
                </a:solidFill>
                <a:latin typeface="Arial Narrow" pitchFamily="34" charset="0"/>
              </a:rPr>
              <a:t>werden</a:t>
            </a:r>
            <a:r>
              <a:rPr lang="en-GB" sz="4000" b="1" dirty="0" smtClean="0">
                <a:solidFill>
                  <a:schemeClr val="accent4"/>
                </a:solidFill>
                <a:latin typeface="Arial Narrow" pitchFamily="34" charset="0"/>
              </a:rPr>
              <a:t>.</a:t>
            </a:r>
            <a:endParaRPr lang="en-GB" sz="4000" dirty="0">
              <a:solidFill>
                <a:schemeClr val="accent4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4"/>
          <p:cNvSpPr txBox="1">
            <a:spLocks/>
          </p:cNvSpPr>
          <p:nvPr/>
        </p:nvSpPr>
        <p:spPr bwMode="auto">
          <a:xfrm>
            <a:off x="323528" y="-99392"/>
            <a:ext cx="9145016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</a:rPr>
              <a:t>Welche Wanddickenverteilung führt </a:t>
            </a:r>
          </a:p>
          <a:p>
            <a:pPr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</a:rPr>
              <a:t>zum besten </a:t>
            </a:r>
            <a:r>
              <a:rPr lang="de-DE" sz="3600" b="1" kern="0" dirty="0" err="1" smtClean="0">
                <a:solidFill>
                  <a:srgbClr val="0000CC"/>
                </a:solidFill>
              </a:rPr>
              <a:t>Stauchdruckwert</a:t>
            </a:r>
            <a:r>
              <a:rPr lang="de-DE" sz="3600" b="1" kern="0" dirty="0" smtClean="0">
                <a:solidFill>
                  <a:srgbClr val="0000CC"/>
                </a:solidFill>
              </a:rPr>
              <a:t>?</a:t>
            </a:r>
          </a:p>
          <a:p>
            <a:pPr algn="l" eaLnBrk="0" hangingPunct="0">
              <a:defRPr/>
            </a:pP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Grafik 7" descr="IMG_9646.JPG"/>
          <p:cNvPicPr>
            <a:picLocks noChangeAspect="1"/>
          </p:cNvPicPr>
          <p:nvPr/>
        </p:nvPicPr>
        <p:blipFill>
          <a:blip r:embed="rId2" cstate="print"/>
          <a:srcRect l="17713" b="16925"/>
          <a:stretch>
            <a:fillRect/>
          </a:stretch>
        </p:blipFill>
        <p:spPr>
          <a:xfrm>
            <a:off x="864096" y="1279166"/>
            <a:ext cx="7380312" cy="49672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/>
          <p:nvPr/>
        </p:nvPicPr>
        <p:blipFill>
          <a:blip r:embed="rId2" cstate="print"/>
          <a:srcRect l="33035" t="52732" r="41257" b="17686"/>
          <a:stretch>
            <a:fillRect/>
          </a:stretch>
        </p:blipFill>
        <p:spPr bwMode="auto">
          <a:xfrm>
            <a:off x="683568" y="1297226"/>
            <a:ext cx="77768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4"/>
          <p:cNvSpPr txBox="1">
            <a:spLocks/>
          </p:cNvSpPr>
          <p:nvPr/>
        </p:nvSpPr>
        <p:spPr bwMode="auto">
          <a:xfrm>
            <a:off x="366508" y="53752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2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Unerwünschte Dickenänderungen bei konventionell hergestellten Hohlkörpern</a:t>
            </a:r>
            <a:endParaRPr lang="de-DE" sz="32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4" descr="ovale Flasch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340769"/>
            <a:ext cx="7776864" cy="48965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4"/>
          <p:cNvSpPr txBox="1">
            <a:spLocks/>
          </p:cNvSpPr>
          <p:nvPr/>
        </p:nvSpPr>
        <p:spPr bwMode="auto">
          <a:xfrm>
            <a:off x="323528" y="-99392"/>
            <a:ext cx="9145016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b="1" kern="0" dirty="0" smtClean="0">
                <a:solidFill>
                  <a:srgbClr val="0000CC"/>
                </a:solidFill>
              </a:rPr>
              <a:t>Wo sind die anwendungstechnischen Schwachstellen?</a:t>
            </a:r>
          </a:p>
          <a:p>
            <a:pPr algn="l" eaLnBrk="0" hangingPunct="0">
              <a:defRPr/>
            </a:pP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IMG_9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452320" cy="4968213"/>
          </a:xfrm>
          <a:prstGeom prst="rect">
            <a:avLst/>
          </a:prstGeom>
        </p:spPr>
      </p:pic>
      <p:pic>
        <p:nvPicPr>
          <p:cNvPr id="5" name="Grafik 4" descr="IMG_9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268760"/>
            <a:ext cx="7488832" cy="49682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4"/>
          <p:cNvSpPr txBox="1">
            <a:spLocks/>
          </p:cNvSpPr>
          <p:nvPr/>
        </p:nvSpPr>
        <p:spPr bwMode="auto">
          <a:xfrm>
            <a:off x="366508" y="-99392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Neue andersgeartete störende verfahrensbedingte Restriktionen </a:t>
            </a: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38042" y="2858016"/>
            <a:ext cx="8659813" cy="1154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Wanddickenoptimierung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für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mehrere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Bereiche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Formteil</a:t>
            </a:r>
            <a:r>
              <a:rPr lang="en-GB" sz="2300" b="1" dirty="0" smtClean="0">
                <a:solidFill>
                  <a:schemeClr val="accent4"/>
                </a:solidFill>
              </a:rPr>
              <a:t>,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sehr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unterschiedliche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Wanddickenänderungen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erfordern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ist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schwierig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38042" y="4006587"/>
            <a:ext cx="8659813" cy="1154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Fließkanalspaltvergrößerung</a:t>
            </a:r>
            <a:r>
              <a:rPr lang="en-GB" sz="2300" b="1" dirty="0" smtClean="0">
                <a:solidFill>
                  <a:schemeClr val="accent4"/>
                </a:solidFill>
              </a:rPr>
              <a:t> am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Düsenaustritt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führt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nicht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zwangsläufig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zu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Vergrößerung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Wanddicke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Vorformlings</a:t>
            </a:r>
            <a:r>
              <a:rPr lang="en-GB" sz="2300" b="1" dirty="0" smtClean="0">
                <a:solidFill>
                  <a:schemeClr val="accent4"/>
                </a:solidFill>
              </a:rPr>
              <a:t>. 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38042" y="5155158"/>
            <a:ext cx="8659813" cy="1154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Beim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Wechsel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Düsendurchmessers</a:t>
            </a:r>
            <a:r>
              <a:rPr lang="en-GB" sz="2300" b="1" dirty="0" smtClean="0">
                <a:solidFill>
                  <a:schemeClr val="accent4"/>
                </a:solidFill>
              </a:rPr>
              <a:t> muss je </a:t>
            </a:r>
            <a:r>
              <a:rPr lang="en-GB" sz="2300" b="1" dirty="0" err="1" smtClean="0">
                <a:solidFill>
                  <a:schemeClr val="accent4"/>
                </a:solidFill>
              </a:rPr>
              <a:t>nach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Einzelfall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nicht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nur</a:t>
            </a:r>
            <a:r>
              <a:rPr lang="en-GB" sz="2300" b="1" dirty="0" smtClean="0">
                <a:solidFill>
                  <a:schemeClr val="accent4"/>
                </a:solidFill>
              </a:rPr>
              <a:t>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sondern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auch</a:t>
            </a:r>
            <a:r>
              <a:rPr lang="en-GB" sz="2300" b="1" dirty="0" smtClean="0">
                <a:solidFill>
                  <a:schemeClr val="accent4"/>
                </a:solidFill>
              </a:rPr>
              <a:t>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Dornführung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gewechselt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werden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23528" y="1268760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Es </a:t>
            </a:r>
            <a:r>
              <a:rPr lang="en-GB" sz="2300" b="1" dirty="0" err="1" smtClean="0">
                <a:solidFill>
                  <a:schemeClr val="accent4"/>
                </a:solidFill>
              </a:rPr>
              <a:t>handelt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sich</a:t>
            </a:r>
            <a:r>
              <a:rPr lang="en-GB" sz="2300" b="1" dirty="0" smtClean="0">
                <a:solidFill>
                  <a:schemeClr val="accent4"/>
                </a:solidFill>
              </a:rPr>
              <a:t> um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völlig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neue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Verfahrenstechnik</a:t>
            </a:r>
            <a:r>
              <a:rPr lang="en-GB" sz="2300" b="1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mit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noch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wenig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Erfahrung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vorliegt</a:t>
            </a:r>
            <a:r>
              <a:rPr lang="en-GB" sz="2300" b="1" dirty="0" smtClean="0">
                <a:solidFill>
                  <a:schemeClr val="accent4"/>
                </a:solidFill>
              </a:rPr>
              <a:t>. 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38042" y="2063388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Strömungskanalgeometrie</a:t>
            </a:r>
            <a:r>
              <a:rPr lang="en-GB" sz="2300" b="1" dirty="0" smtClean="0">
                <a:solidFill>
                  <a:schemeClr val="accent4"/>
                </a:solidFill>
              </a:rPr>
              <a:t> muss </a:t>
            </a:r>
            <a:r>
              <a:rPr lang="en-GB" sz="2300" b="1" dirty="0" err="1" smtClean="0">
                <a:solidFill>
                  <a:schemeClr val="accent4"/>
                </a:solidFill>
              </a:rPr>
              <a:t>zur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Zeit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noch</a:t>
            </a:r>
            <a:r>
              <a:rPr lang="en-GB" sz="2300" b="1" dirty="0" smtClean="0">
                <a:solidFill>
                  <a:schemeClr val="accent4"/>
                </a:solidFill>
              </a:rPr>
              <a:t> rein </a:t>
            </a:r>
            <a:r>
              <a:rPr lang="en-GB" sz="2300" b="1" dirty="0" err="1" smtClean="0">
                <a:solidFill>
                  <a:schemeClr val="accent4"/>
                </a:solidFill>
              </a:rPr>
              <a:t>empirisch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manuell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profiliert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werden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1"/>
      <p:bldP spid="6" grpId="0"/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4"/>
          <p:cNvSpPr txBox="1">
            <a:spLocks/>
          </p:cNvSpPr>
          <p:nvPr/>
        </p:nvSpPr>
        <p:spPr bwMode="auto">
          <a:xfrm>
            <a:off x="366508" y="-99392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Viele verfahrensbedingte </a:t>
            </a:r>
          </a:p>
          <a:p>
            <a:pPr algn="l"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Restriktionen sind überwunden</a:t>
            </a: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41312" y="1268760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363538" indent="-271463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Selbst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Quetschnahtbereich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können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wenn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gewünscht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bzw</a:t>
            </a:r>
            <a:r>
              <a:rPr lang="en-GB" sz="2300" b="1" dirty="0" smtClean="0">
                <a:solidFill>
                  <a:schemeClr val="accent4"/>
                </a:solidFill>
              </a:rPr>
              <a:t>.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vorteilhaft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gleiche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Dicken</a:t>
            </a:r>
            <a:r>
              <a:rPr lang="en-GB" sz="2300" b="1" dirty="0" smtClean="0">
                <a:solidFill>
                  <a:schemeClr val="accent4"/>
                </a:solidFill>
              </a:rPr>
              <a:t> in </a:t>
            </a:r>
            <a:r>
              <a:rPr lang="en-GB" sz="2300" b="1" dirty="0" err="1" smtClean="0">
                <a:solidFill>
                  <a:schemeClr val="accent4"/>
                </a:solidFill>
              </a:rPr>
              <a:t>Umfangsrichtung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realisiert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werden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7480" y="2825062"/>
            <a:ext cx="8806520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marL="363538" indent="-271463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Wirksamkeit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lokalen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Profilierung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kann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verändert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werden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ohne</a:t>
            </a:r>
            <a:r>
              <a:rPr lang="en-GB" sz="2300" b="1" dirty="0" smtClean="0">
                <a:solidFill>
                  <a:schemeClr val="accent4"/>
                </a:solidFill>
              </a:rPr>
              <a:t> den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Fließkanalspalt</a:t>
            </a:r>
            <a:r>
              <a:rPr lang="en-GB" sz="2300" b="1" dirty="0" smtClean="0">
                <a:solidFill>
                  <a:schemeClr val="accent4"/>
                </a:solidFill>
              </a:rPr>
              <a:t> am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Düsenmund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zu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verändern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37480" y="2046911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363538" indent="-271463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Fließkanalprofilierung</a:t>
            </a:r>
            <a:r>
              <a:rPr lang="en-GB" sz="2300" b="1" dirty="0" smtClean="0">
                <a:solidFill>
                  <a:schemeClr val="accent4"/>
                </a:solidFill>
              </a:rPr>
              <a:t>  </a:t>
            </a:r>
            <a:r>
              <a:rPr lang="en-GB" sz="2300" b="1" dirty="0" err="1" smtClean="0">
                <a:solidFill>
                  <a:schemeClr val="accent4"/>
                </a:solidFill>
              </a:rPr>
              <a:t>wirkt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bei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einer</a:t>
            </a:r>
            <a:r>
              <a:rPr lang="en-GB" sz="2300" b="1" dirty="0" smtClean="0">
                <a:solidFill>
                  <a:schemeClr val="accent4"/>
                </a:solidFill>
              </a:rPr>
              <a:t> GWDS-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nur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aus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wenn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innerhalb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befindet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38042" y="3603213"/>
            <a:ext cx="865981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363538" indent="-271463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Lokale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Fließkanalprofilierungen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sind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möglich</a:t>
            </a:r>
            <a:r>
              <a:rPr lang="en-GB" sz="2300" b="1" dirty="0" smtClean="0">
                <a:solidFill>
                  <a:schemeClr val="accent4"/>
                </a:solidFill>
              </a:rPr>
              <a:t>, die den  </a:t>
            </a:r>
            <a:r>
              <a:rPr lang="en-GB" sz="2300" b="1" dirty="0" err="1" smtClean="0">
                <a:solidFill>
                  <a:schemeClr val="accent4"/>
                </a:solidFill>
              </a:rPr>
              <a:t>Schlauchlauf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nicht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negativ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beeinflussen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51520" y="4412142"/>
            <a:ext cx="865981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363538" indent="-188913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Starke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Fließkanalprofilierungen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können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vorgenommen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werden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ohne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dass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dadurch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lokale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Wellen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Vorformling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entstehen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38042" y="5221069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261938" indent="-169863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Auf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Bereich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begrenzte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Dickenänderungen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sind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auch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mit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einfachen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massiven</a:t>
            </a:r>
            <a:r>
              <a:rPr lang="en-GB" sz="2300" b="1" dirty="0" smtClean="0">
                <a:solidFill>
                  <a:schemeClr val="accent4"/>
                </a:solidFill>
              </a:rPr>
              <a:t> Dorn-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</a:t>
            </a:r>
            <a:r>
              <a:rPr lang="en-GB" sz="2300" b="1" dirty="0" smtClean="0">
                <a:solidFill>
                  <a:schemeClr val="accent4"/>
                </a:solidFill>
              </a:rPr>
              <a:t>-</a:t>
            </a:r>
            <a:r>
              <a:rPr lang="en-GB" sz="2300" b="1" dirty="0" err="1" smtClean="0">
                <a:solidFill>
                  <a:schemeClr val="accent4"/>
                </a:solidFill>
              </a:rPr>
              <a:t>Kombination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möglich</a:t>
            </a:r>
            <a:r>
              <a:rPr lang="en-GB" sz="2300" b="1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11" grpId="0"/>
      <p:bldP spid="11" grpId="2"/>
      <p:bldP spid="1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38042" y="2996952"/>
            <a:ext cx="865981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zum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Verfahren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erforderliche</a:t>
            </a:r>
            <a:r>
              <a:rPr lang="en-GB" sz="2300" b="1" dirty="0" smtClean="0">
                <a:solidFill>
                  <a:schemeClr val="accent4"/>
                </a:solidFill>
              </a:rPr>
              <a:t> Kraft </a:t>
            </a:r>
            <a:r>
              <a:rPr lang="en-GB" sz="2300" b="1" dirty="0" err="1" smtClean="0">
                <a:solidFill>
                  <a:schemeClr val="accent4"/>
                </a:solidFill>
              </a:rPr>
              <a:t>ist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unabhängig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vom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Schmelzedruck</a:t>
            </a:r>
            <a:r>
              <a:rPr lang="en-GB" sz="2300" b="1" dirty="0" smtClean="0">
                <a:solidFill>
                  <a:schemeClr val="accent4"/>
                </a:solidFill>
              </a:rPr>
              <a:t> in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8042" y="1928975"/>
            <a:ext cx="8659813" cy="1154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Beim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Verfahren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ändert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sich</a:t>
            </a:r>
            <a:r>
              <a:rPr lang="en-GB" sz="2300" b="1" dirty="0" smtClean="0">
                <a:solidFill>
                  <a:schemeClr val="accent4"/>
                </a:solidFill>
              </a:rPr>
              <a:t>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Austrittsgeschwindig-keit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Vorformlings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nicht</a:t>
            </a:r>
            <a:r>
              <a:rPr lang="en-GB" sz="2300" b="1" dirty="0" smtClean="0">
                <a:solidFill>
                  <a:schemeClr val="accent4"/>
                </a:solidFill>
              </a:rPr>
              <a:t>!          </a:t>
            </a:r>
            <a:r>
              <a:rPr lang="en-GB" sz="2300" b="1" dirty="0" err="1" smtClean="0">
                <a:solidFill>
                  <a:schemeClr val="accent4"/>
                </a:solidFill>
              </a:rPr>
              <a:t>Kein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Wanddickensprung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Formteil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38042" y="1188621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große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Dickenänderung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Vorformlings</a:t>
            </a:r>
            <a:r>
              <a:rPr lang="en-GB" sz="2300" b="1" dirty="0" smtClean="0">
                <a:solidFill>
                  <a:schemeClr val="accent4"/>
                </a:solidFill>
              </a:rPr>
              <a:t> in </a:t>
            </a:r>
            <a:r>
              <a:rPr lang="en-GB" sz="2300" b="1" dirty="0" err="1" smtClean="0">
                <a:solidFill>
                  <a:schemeClr val="accent4"/>
                </a:solidFill>
              </a:rPr>
              <a:t>Umfangs-richtung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ist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einfach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zu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realisieren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>
            <a:off x="4456450" y="2420888"/>
            <a:ext cx="504056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38042" y="4508438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Gefahr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dass</a:t>
            </a:r>
            <a:r>
              <a:rPr lang="en-GB" sz="2300" b="1" dirty="0" smtClean="0">
                <a:solidFill>
                  <a:schemeClr val="accent4"/>
                </a:solidFill>
              </a:rPr>
              <a:t>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oder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Kopf </a:t>
            </a:r>
            <a:r>
              <a:rPr lang="en-GB" sz="2300" b="1" dirty="0" err="1" smtClean="0">
                <a:solidFill>
                  <a:schemeClr val="accent4"/>
                </a:solidFill>
              </a:rPr>
              <a:t>bei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falsch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begrenztem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Dornweg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beschädigt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wird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existiert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nicht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mehr</a:t>
            </a:r>
            <a:r>
              <a:rPr lang="en-GB" sz="2300" b="1" dirty="0" smtClean="0">
                <a:solidFill>
                  <a:schemeClr val="accent4"/>
                </a:solidFill>
              </a:rPr>
              <a:t>. 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38042" y="3768084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Höhere</a:t>
            </a:r>
            <a:r>
              <a:rPr lang="en-GB" sz="2300" b="1" dirty="0" smtClean="0">
                <a:solidFill>
                  <a:schemeClr val="accent4"/>
                </a:solidFill>
              </a:rPr>
              <a:t> 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Verfahrgeschwindigkeiten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sind</a:t>
            </a:r>
            <a:r>
              <a:rPr lang="en-GB" sz="2300" b="1" dirty="0" smtClean="0">
                <a:solidFill>
                  <a:schemeClr val="accent4"/>
                </a:solidFill>
              </a:rPr>
              <a:t> auf </a:t>
            </a:r>
            <a:r>
              <a:rPr lang="en-GB" sz="2300" b="1" dirty="0" err="1" smtClean="0">
                <a:solidFill>
                  <a:schemeClr val="accent4"/>
                </a:solidFill>
              </a:rPr>
              <a:t>Grund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geringen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erforderlichen</a:t>
            </a:r>
            <a:r>
              <a:rPr lang="en-GB" sz="2300" b="1" dirty="0" smtClean="0">
                <a:solidFill>
                  <a:schemeClr val="accent4"/>
                </a:solidFill>
              </a:rPr>
              <a:t> Kraft </a:t>
            </a:r>
            <a:r>
              <a:rPr lang="en-GB" sz="2300" b="1" dirty="0" err="1" smtClean="0">
                <a:solidFill>
                  <a:schemeClr val="accent4"/>
                </a:solidFill>
              </a:rPr>
              <a:t>realisierbar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5" name="Titel 14"/>
          <p:cNvSpPr txBox="1">
            <a:spLocks/>
          </p:cNvSpPr>
          <p:nvPr/>
        </p:nvSpPr>
        <p:spPr bwMode="auto">
          <a:xfrm>
            <a:off x="366508" y="-99392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Viele verfahrensbedingte </a:t>
            </a:r>
          </a:p>
          <a:p>
            <a:pPr algn="l"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Restriktionen sind überwunden</a:t>
            </a: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38042" y="5301208"/>
            <a:ext cx="8659813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800" b="1" u="sng" dirty="0" smtClean="0">
                <a:solidFill>
                  <a:srgbClr val="FF0000"/>
                </a:solidFill>
              </a:rPr>
              <a:t>Die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Anwendung</a:t>
            </a:r>
            <a:r>
              <a:rPr lang="en-GB" sz="2800" b="1" u="sng" dirty="0" smtClean="0">
                <a:solidFill>
                  <a:srgbClr val="FF0000"/>
                </a:solidFill>
              </a:rPr>
              <a:t>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der</a:t>
            </a:r>
            <a:r>
              <a:rPr lang="en-GB" sz="2800" b="1" u="sng" dirty="0" smtClean="0">
                <a:solidFill>
                  <a:srgbClr val="FF0000"/>
                </a:solidFill>
              </a:rPr>
              <a:t> GWDS</a:t>
            </a:r>
            <a:r>
              <a:rPr lang="en-GB" sz="2800" b="1" u="sng" dirty="0" smtClean="0">
                <a:solidFill>
                  <a:srgbClr val="FF0000"/>
                </a:solidFill>
              </a:rPr>
              <a:t>-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Technologie</a:t>
            </a:r>
            <a:r>
              <a:rPr lang="en-GB" sz="2800" b="1" u="sng" dirty="0" smtClean="0">
                <a:solidFill>
                  <a:srgbClr val="FF0000"/>
                </a:solidFill>
              </a:rPr>
              <a:t>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unterliegt</a:t>
            </a:r>
            <a:r>
              <a:rPr lang="en-GB" sz="2800" b="1" u="sng" dirty="0" smtClean="0">
                <a:solidFill>
                  <a:srgbClr val="FF0000"/>
                </a:solidFill>
              </a:rPr>
              <a:t>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keinen</a:t>
            </a:r>
            <a:r>
              <a:rPr lang="en-GB" sz="2800" b="1" u="sng" dirty="0" smtClean="0">
                <a:solidFill>
                  <a:srgbClr val="FF0000"/>
                </a:solidFill>
              </a:rPr>
              <a:t>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Einschränkungen</a:t>
            </a:r>
            <a:r>
              <a:rPr lang="en-GB" sz="2800" b="1" u="sng" dirty="0" smtClean="0">
                <a:solidFill>
                  <a:srgbClr val="FF0000"/>
                </a:solidFill>
              </a:rPr>
              <a:t>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bezüglich</a:t>
            </a:r>
            <a:r>
              <a:rPr lang="en-GB" sz="2800" b="1" u="sng" dirty="0" smtClean="0">
                <a:solidFill>
                  <a:srgbClr val="FF0000"/>
                </a:solidFill>
              </a:rPr>
              <a:t>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der</a:t>
            </a:r>
            <a:r>
              <a:rPr lang="en-GB" sz="2800" b="1" u="sng" dirty="0" smtClean="0">
                <a:solidFill>
                  <a:srgbClr val="FF0000"/>
                </a:solidFill>
              </a:rPr>
              <a:t>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Düsengröße</a:t>
            </a:r>
            <a:endParaRPr lang="en-GB" sz="2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3" grpId="0" animBg="1"/>
      <p:bldP spid="14" grpId="1"/>
      <p:bldP spid="14" grpId="2"/>
      <p:bldP spid="10" grpId="0"/>
      <p:bldP spid="10" grpId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4"/>
          <p:cNvSpPr txBox="1">
            <a:spLocks/>
          </p:cNvSpPr>
          <p:nvPr/>
        </p:nvSpPr>
        <p:spPr bwMode="auto">
          <a:xfrm>
            <a:off x="3959820" y="197768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Fazit</a:t>
            </a: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38042" y="1268760"/>
            <a:ext cx="8659813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87313" indent="4763" algn="ctr"/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Mit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der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GWDS-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Technik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wurden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verfahrenstechnische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Möglichkeiten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eröffnet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, die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ein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neues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Qualitätsniveau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bei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blasgeformten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Hohlkörpern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erreichen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  <a:latin typeface="Arial Narrow" pitchFamily="34" charset="0"/>
              </a:rPr>
              <a:t>lassen</a:t>
            </a:r>
            <a:r>
              <a:rPr lang="en-GB" sz="2800" b="1" dirty="0" smtClean="0">
                <a:solidFill>
                  <a:schemeClr val="accent4"/>
                </a:solidFill>
                <a:latin typeface="Arial Narrow" pitchFamily="34" charset="0"/>
              </a:rPr>
              <a:t>.</a:t>
            </a:r>
            <a:endParaRPr lang="en-GB" sz="2800" dirty="0">
              <a:solidFill>
                <a:schemeClr val="accent4"/>
              </a:solidFill>
              <a:latin typeface="Arial Narrow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23528" y="2780928"/>
            <a:ext cx="8850312" cy="34163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87313" indent="4763" algn="ctr"/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Voraussichtlich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wird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zur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Zeit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weltweit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kein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Formteil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produziert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dessen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Qualität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nicht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mit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Hilfe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der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GWDS-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Technik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bei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gleichzeitiger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Verringerung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des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Gewichts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unter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Erfüllung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aller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geforderten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Eigenschaften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weiter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verbessert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werden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Arial Narrow" pitchFamily="34" charset="0"/>
              </a:rPr>
              <a:t>kann</a:t>
            </a:r>
            <a:r>
              <a:rPr lang="en-GB" sz="3600" b="1" dirty="0" smtClean="0">
                <a:solidFill>
                  <a:srgbClr val="FF0000"/>
                </a:solidFill>
                <a:latin typeface="Arial Narrow" pitchFamily="34" charset="0"/>
              </a:rPr>
              <a:t>!  </a:t>
            </a:r>
            <a:endParaRPr lang="en-GB" sz="36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8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544" y="1268760"/>
            <a:ext cx="7452829" cy="4968552"/>
          </a:xfrm>
          <a:prstGeom prst="rect">
            <a:avLst/>
          </a:prstGeom>
        </p:spPr>
      </p:pic>
      <p:sp>
        <p:nvSpPr>
          <p:cNvPr id="5" name="Titel 14"/>
          <p:cNvSpPr txBox="1">
            <a:spLocks/>
          </p:cNvSpPr>
          <p:nvPr/>
        </p:nvSpPr>
        <p:spPr bwMode="auto">
          <a:xfrm>
            <a:off x="366508" y="53752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32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Unerwünschte Dickenänderungen bei konventionell hergestellten Hohlkörpern</a:t>
            </a:r>
            <a:endParaRPr lang="de-DE" sz="32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4"/>
          <p:cNvSpPr txBox="1">
            <a:spLocks/>
          </p:cNvSpPr>
          <p:nvPr/>
        </p:nvSpPr>
        <p:spPr bwMode="auto">
          <a:xfrm>
            <a:off x="366508" y="-99392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Störende verfahrensbedingte Restriktionen beim Blasformen</a:t>
            </a: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41312" y="1268760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Am </a:t>
            </a:r>
            <a:r>
              <a:rPr lang="en-GB" sz="2300" b="1" dirty="0" err="1" smtClean="0">
                <a:solidFill>
                  <a:schemeClr val="accent4"/>
                </a:solidFill>
              </a:rPr>
              <a:t>Ende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Quetschnaht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entsteht</a:t>
            </a:r>
            <a:r>
              <a:rPr lang="en-GB" sz="2300" b="1" dirty="0" smtClean="0">
                <a:solidFill>
                  <a:schemeClr val="accent4"/>
                </a:solidFill>
              </a:rPr>
              <a:t> in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Formteilwand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größere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Wanddicke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als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senkrecht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dazu</a:t>
            </a:r>
            <a:r>
              <a:rPr lang="en-GB" sz="2300" b="1" dirty="0" smtClean="0">
                <a:solidFill>
                  <a:schemeClr val="accent4"/>
                </a:solidFill>
              </a:rPr>
              <a:t>. 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7480" y="4591116"/>
            <a:ext cx="8806520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Um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Wirksamkeit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lokalen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Profilierung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zu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verändern</a:t>
            </a:r>
            <a:r>
              <a:rPr lang="en-GB" sz="2300" b="1" dirty="0" smtClean="0">
                <a:solidFill>
                  <a:schemeClr val="accent4"/>
                </a:solidFill>
              </a:rPr>
              <a:t>, muss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Fließkanalspalt</a:t>
            </a:r>
            <a:r>
              <a:rPr lang="en-GB" sz="2300" b="1" dirty="0" smtClean="0">
                <a:solidFill>
                  <a:schemeClr val="accent4"/>
                </a:solidFill>
              </a:rPr>
              <a:t> am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Düsenausgang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verändert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werden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37480" y="2083960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lokale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Fließkanalprofilierung</a:t>
            </a:r>
            <a:r>
              <a:rPr lang="en-GB" sz="2300" b="1" dirty="0" smtClean="0">
                <a:solidFill>
                  <a:schemeClr val="accent4"/>
                </a:solidFill>
              </a:rPr>
              <a:t>  </a:t>
            </a:r>
            <a:r>
              <a:rPr lang="en-GB" sz="2300" b="1" dirty="0" err="1" smtClean="0">
                <a:solidFill>
                  <a:schemeClr val="accent4"/>
                </a:solidFill>
              </a:rPr>
              <a:t>wirkt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sich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mehr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oder</a:t>
            </a:r>
            <a:r>
              <a:rPr lang="en-GB" sz="2300" b="1" dirty="0" smtClean="0">
                <a:solidFill>
                  <a:schemeClr val="accent4"/>
                </a:solidFill>
              </a:rPr>
              <a:t> minder </a:t>
            </a:r>
            <a:r>
              <a:rPr lang="en-GB" sz="2300" b="1" dirty="0" err="1" smtClean="0">
                <a:solidFill>
                  <a:schemeClr val="accent4"/>
                </a:solidFill>
              </a:rPr>
              <a:t>über</a:t>
            </a:r>
            <a:r>
              <a:rPr lang="en-GB" sz="2300" b="1" dirty="0" smtClean="0">
                <a:solidFill>
                  <a:schemeClr val="accent4"/>
                </a:solidFill>
              </a:rPr>
              <a:t>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gesamte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Länge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Vorformlings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aus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38042" y="2899160"/>
            <a:ext cx="865981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lokale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Fließkanalprofilierung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beeinflusst</a:t>
            </a:r>
            <a:r>
              <a:rPr lang="en-GB" sz="2300" b="1" dirty="0" smtClean="0">
                <a:solidFill>
                  <a:schemeClr val="accent4"/>
                </a:solidFill>
              </a:rPr>
              <a:t> den </a:t>
            </a:r>
            <a:r>
              <a:rPr lang="en-GB" sz="2300" b="1" dirty="0" err="1" smtClean="0">
                <a:solidFill>
                  <a:schemeClr val="accent4"/>
                </a:solidFill>
              </a:rPr>
              <a:t>Schlauchlauf</a:t>
            </a:r>
            <a:r>
              <a:rPr lang="en-GB" sz="2300" b="1" dirty="0" smtClean="0">
                <a:solidFill>
                  <a:schemeClr val="accent4"/>
                </a:solidFill>
              </a:rPr>
              <a:t>  </a:t>
            </a:r>
            <a:r>
              <a:rPr lang="en-GB" sz="2300" b="1" dirty="0" err="1" smtClean="0">
                <a:solidFill>
                  <a:schemeClr val="accent4"/>
                </a:solidFill>
              </a:rPr>
              <a:t>negativ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8042" y="3745138"/>
            <a:ext cx="865981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starke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Fließkanalprofilierung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führt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zu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lokalen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Wellen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Vorformling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38042" y="5406315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In </a:t>
            </a:r>
            <a:r>
              <a:rPr lang="en-GB" sz="2300" b="1" dirty="0" err="1" smtClean="0">
                <a:solidFill>
                  <a:schemeClr val="accent4"/>
                </a:solidFill>
              </a:rPr>
              <a:t>Umfangs</a:t>
            </a:r>
            <a:r>
              <a:rPr lang="en-GB" sz="2300" b="1" dirty="0" smtClean="0">
                <a:solidFill>
                  <a:schemeClr val="accent4"/>
                </a:solidFill>
              </a:rPr>
              <a:t>- und </a:t>
            </a:r>
            <a:r>
              <a:rPr lang="en-GB" sz="2300" b="1" dirty="0" err="1" smtClean="0">
                <a:solidFill>
                  <a:schemeClr val="accent4"/>
                </a:solidFill>
              </a:rPr>
              <a:t>Abzugsrichtung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begrenzte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Dickenänderungen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sind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nur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mit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Flexring</a:t>
            </a:r>
            <a:r>
              <a:rPr lang="en-GB" sz="2300" b="1" dirty="0" smtClean="0">
                <a:solidFill>
                  <a:schemeClr val="accent4"/>
                </a:solidFill>
              </a:rPr>
              <a:t>- </a:t>
            </a:r>
            <a:r>
              <a:rPr lang="en-GB" sz="2300" b="1" dirty="0" err="1" smtClean="0">
                <a:solidFill>
                  <a:schemeClr val="accent4"/>
                </a:solidFill>
              </a:rPr>
              <a:t>oder</a:t>
            </a:r>
            <a:r>
              <a:rPr lang="en-GB" sz="2300" b="1" dirty="0" smtClean="0">
                <a:solidFill>
                  <a:schemeClr val="accent4"/>
                </a:solidFill>
              </a:rPr>
              <a:t> PWDS-System </a:t>
            </a:r>
            <a:r>
              <a:rPr lang="en-GB" sz="2300" b="1" dirty="0" err="1" smtClean="0">
                <a:solidFill>
                  <a:schemeClr val="accent4"/>
                </a:solidFill>
              </a:rPr>
              <a:t>möglich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2"/>
      <p:bldP spid="7" grpId="0"/>
      <p:bldP spid="7" grpId="1"/>
      <p:bldP spid="8" grpId="0"/>
      <p:bldP spid="8" grpId="1"/>
      <p:bldP spid="11" grpId="0"/>
      <p:bldP spid="11" grpId="1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4"/>
          <p:cNvSpPr txBox="1">
            <a:spLocks/>
          </p:cNvSpPr>
          <p:nvPr/>
        </p:nvSpPr>
        <p:spPr bwMode="auto">
          <a:xfrm>
            <a:off x="366508" y="-99392"/>
            <a:ext cx="81010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40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Störende verfahrensbedingte Restriktionen beim Blasformen</a:t>
            </a:r>
            <a:endParaRPr lang="de-DE" sz="4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38042" y="3284984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Verfahrgeschwindigkeit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ist</a:t>
            </a:r>
            <a:r>
              <a:rPr lang="en-GB" sz="2300" b="1" dirty="0" smtClean="0">
                <a:solidFill>
                  <a:schemeClr val="accent4"/>
                </a:solidFill>
              </a:rPr>
              <a:t> auf </a:t>
            </a:r>
            <a:r>
              <a:rPr lang="en-GB" sz="2300" b="1" dirty="0" err="1" smtClean="0">
                <a:solidFill>
                  <a:schemeClr val="accent4"/>
                </a:solidFill>
              </a:rPr>
              <a:t>Grund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großen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</a:p>
          <a:p>
            <a:pPr marL="449263" indent="-357188"/>
            <a:r>
              <a:rPr lang="en-GB" sz="2300" b="1" dirty="0" smtClean="0">
                <a:solidFill>
                  <a:schemeClr val="accent4"/>
                </a:solidFill>
              </a:rPr>
              <a:t>	</a:t>
            </a:r>
            <a:r>
              <a:rPr lang="en-GB" sz="2300" b="1" dirty="0" err="1" smtClean="0">
                <a:solidFill>
                  <a:schemeClr val="accent4"/>
                </a:solidFill>
              </a:rPr>
              <a:t>erforderlichen</a:t>
            </a:r>
            <a:r>
              <a:rPr lang="en-GB" sz="2300" b="1" dirty="0" smtClean="0">
                <a:solidFill>
                  <a:schemeClr val="accent4"/>
                </a:solidFill>
              </a:rPr>
              <a:t> Kraft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eingeschränkt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38042" y="4266499"/>
            <a:ext cx="865981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smtClean="0">
                <a:solidFill>
                  <a:schemeClr val="accent4"/>
                </a:solidFill>
              </a:rPr>
              <a:t>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zum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Verfahren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erforderliche</a:t>
            </a:r>
            <a:r>
              <a:rPr lang="en-GB" sz="2300" b="1" dirty="0" smtClean="0">
                <a:solidFill>
                  <a:schemeClr val="accent4"/>
                </a:solidFill>
              </a:rPr>
              <a:t> Kraft </a:t>
            </a:r>
            <a:r>
              <a:rPr lang="en-GB" sz="2300" b="1" dirty="0" err="1" smtClean="0">
                <a:solidFill>
                  <a:schemeClr val="accent4"/>
                </a:solidFill>
              </a:rPr>
              <a:t>ist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abhängig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vom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Schmelzedruck</a:t>
            </a:r>
            <a:r>
              <a:rPr lang="en-GB" sz="2300" b="1" dirty="0" smtClean="0">
                <a:solidFill>
                  <a:schemeClr val="accent4"/>
                </a:solidFill>
              </a:rPr>
              <a:t> in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</a:t>
            </a:r>
            <a:r>
              <a:rPr lang="en-GB" sz="2300" b="1" dirty="0" smtClean="0">
                <a:solidFill>
                  <a:schemeClr val="accent4"/>
                </a:solidFill>
              </a:rPr>
              <a:t>!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38042" y="1412776"/>
            <a:ext cx="8986486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Eine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große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Dickenänderung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Vorformlings</a:t>
            </a:r>
            <a:r>
              <a:rPr lang="en-GB" sz="2300" b="1" dirty="0" smtClean="0">
                <a:solidFill>
                  <a:schemeClr val="accent4"/>
                </a:solidFill>
              </a:rPr>
              <a:t> in </a:t>
            </a:r>
            <a:r>
              <a:rPr lang="en-GB" sz="2300" b="1" dirty="0" err="1" smtClean="0">
                <a:solidFill>
                  <a:schemeClr val="accent4"/>
                </a:solidFill>
              </a:rPr>
              <a:t>Umfangs-richtung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ist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selbst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mit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einem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dynamischen</a:t>
            </a:r>
            <a:r>
              <a:rPr lang="en-GB" sz="2300" b="1" dirty="0" smtClean="0">
                <a:solidFill>
                  <a:schemeClr val="accent4"/>
                </a:solidFill>
              </a:rPr>
              <a:t> System </a:t>
            </a:r>
            <a:r>
              <a:rPr lang="en-GB" sz="2300" b="1" dirty="0" err="1" smtClean="0">
                <a:solidFill>
                  <a:schemeClr val="accent4"/>
                </a:solidFill>
              </a:rPr>
              <a:t>nicht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möglich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8042" y="2348880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Beim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Verfahren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Dorns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ändert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sich</a:t>
            </a:r>
            <a:r>
              <a:rPr lang="en-GB" sz="2300" b="1" dirty="0" smtClean="0">
                <a:solidFill>
                  <a:schemeClr val="accent4"/>
                </a:solidFill>
              </a:rPr>
              <a:t>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Austrittsgeschwindig-keit</a:t>
            </a:r>
            <a:r>
              <a:rPr lang="en-GB" sz="2300" b="1" dirty="0" smtClean="0">
                <a:solidFill>
                  <a:schemeClr val="accent4"/>
                </a:solidFill>
              </a:rPr>
              <a:t> des </a:t>
            </a:r>
            <a:r>
              <a:rPr lang="en-GB" sz="2300" b="1" dirty="0" err="1" smtClean="0">
                <a:solidFill>
                  <a:schemeClr val="accent4"/>
                </a:solidFill>
              </a:rPr>
              <a:t>Vorformlings</a:t>
            </a:r>
            <a:r>
              <a:rPr lang="en-GB" sz="2300" b="1" dirty="0" smtClean="0">
                <a:solidFill>
                  <a:schemeClr val="accent4"/>
                </a:solidFill>
              </a:rPr>
              <a:t>!          </a:t>
            </a:r>
            <a:r>
              <a:rPr lang="en-GB" sz="2300" b="1" dirty="0" err="1" smtClean="0">
                <a:solidFill>
                  <a:schemeClr val="accent4"/>
                </a:solidFill>
              </a:rPr>
              <a:t>Wanddickensprung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im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Formteil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>
            <a:off x="3765398" y="2852936"/>
            <a:ext cx="504056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38042" y="5149061"/>
            <a:ext cx="8659813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marL="449263" indent="-357188">
              <a:buFont typeface="Arial" charset="0"/>
              <a:buChar char="•"/>
            </a:pPr>
            <a:r>
              <a:rPr lang="en-GB" sz="2300" b="1" dirty="0" err="1" smtClean="0">
                <a:solidFill>
                  <a:schemeClr val="accent4"/>
                </a:solidFill>
              </a:rPr>
              <a:t>Ist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der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Dornweg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nicht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richtig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begrenzt</a:t>
            </a:r>
            <a:r>
              <a:rPr lang="en-GB" sz="2300" b="1" dirty="0" smtClean="0">
                <a:solidFill>
                  <a:schemeClr val="accent4"/>
                </a:solidFill>
              </a:rPr>
              <a:t>, </a:t>
            </a:r>
            <a:r>
              <a:rPr lang="en-GB" sz="2300" b="1" dirty="0" err="1" smtClean="0">
                <a:solidFill>
                  <a:schemeClr val="accent4"/>
                </a:solidFill>
              </a:rPr>
              <a:t>besteht</a:t>
            </a:r>
            <a:r>
              <a:rPr lang="en-GB" sz="2300" b="1" dirty="0" smtClean="0">
                <a:solidFill>
                  <a:schemeClr val="accent4"/>
                </a:solidFill>
              </a:rPr>
              <a:t>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Gefahr</a:t>
            </a:r>
            <a:r>
              <a:rPr lang="en-GB" sz="2300" b="1" dirty="0" smtClean="0">
                <a:solidFill>
                  <a:schemeClr val="accent4"/>
                </a:solidFill>
              </a:rPr>
              <a:t> die </a:t>
            </a:r>
            <a:r>
              <a:rPr lang="en-GB" sz="2300" b="1" dirty="0" err="1" smtClean="0">
                <a:solidFill>
                  <a:schemeClr val="accent4"/>
                </a:solidFill>
              </a:rPr>
              <a:t>Düse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oder</a:t>
            </a:r>
            <a:r>
              <a:rPr lang="en-GB" sz="2300" b="1" dirty="0" smtClean="0">
                <a:solidFill>
                  <a:schemeClr val="accent4"/>
                </a:solidFill>
              </a:rPr>
              <a:t> den Kopf </a:t>
            </a:r>
            <a:r>
              <a:rPr lang="en-GB" sz="2300" b="1" dirty="0" err="1" smtClean="0">
                <a:solidFill>
                  <a:schemeClr val="accent4"/>
                </a:solidFill>
              </a:rPr>
              <a:t>zu</a:t>
            </a:r>
            <a:r>
              <a:rPr lang="en-GB" sz="2300" b="1" dirty="0" smtClean="0">
                <a:solidFill>
                  <a:schemeClr val="accent4"/>
                </a:solidFill>
              </a:rPr>
              <a:t> </a:t>
            </a:r>
            <a:r>
              <a:rPr lang="en-GB" sz="2300" b="1" dirty="0" err="1" smtClean="0">
                <a:solidFill>
                  <a:schemeClr val="accent4"/>
                </a:solidFill>
              </a:rPr>
              <a:t>beschädigen</a:t>
            </a:r>
            <a:r>
              <a:rPr lang="en-GB" sz="2300" b="1" dirty="0" smtClean="0">
                <a:solidFill>
                  <a:schemeClr val="accent4"/>
                </a:solidFill>
              </a:rPr>
              <a:t>.</a:t>
            </a:r>
            <a:endParaRPr lang="en-GB" sz="23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2" grpId="1"/>
      <p:bldP spid="11" grpId="0"/>
      <p:bldP spid="11" grpId="1"/>
      <p:bldP spid="13" grpId="0" animBg="1"/>
      <p:bldP spid="13" grpId="1" animBg="1"/>
      <p:bldP spid="13" grpId="2" animBg="1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15302"/>
            <a:ext cx="1792008" cy="170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380358"/>
            <a:ext cx="1949285" cy="167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7866" y="2819038"/>
            <a:ext cx="1606134" cy="320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16"/>
          <p:cNvGrpSpPr/>
          <p:nvPr/>
        </p:nvGrpSpPr>
        <p:grpSpPr>
          <a:xfrm>
            <a:off x="323528" y="1340768"/>
            <a:ext cx="8496944" cy="2872107"/>
            <a:chOff x="541409" y="1340768"/>
            <a:chExt cx="8496944" cy="2872107"/>
          </a:xfrm>
        </p:grpSpPr>
        <p:sp>
          <p:nvSpPr>
            <p:cNvPr id="12291" name="Text Box 3"/>
            <p:cNvSpPr txBox="1">
              <a:spLocks noChangeArrowheads="1"/>
            </p:cNvSpPr>
            <p:nvPr/>
          </p:nvSpPr>
          <p:spPr bwMode="auto">
            <a:xfrm>
              <a:off x="1517638" y="1405862"/>
              <a:ext cx="752071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</a:rPr>
                <a:t>Blasformdüsen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</a:rPr>
                <a:t>sind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</a:rPr>
                <a:t>konisch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auto">
            <a:xfrm>
              <a:off x="541409" y="1340768"/>
              <a:ext cx="7771723" cy="2872107"/>
            </a:xfrm>
            <a:custGeom>
              <a:avLst/>
              <a:gdLst/>
              <a:ahLst/>
              <a:cxnLst>
                <a:cxn ang="0">
                  <a:pos x="379" y="2075"/>
                </a:cxn>
                <a:cxn ang="0">
                  <a:pos x="291" y="1731"/>
                </a:cxn>
                <a:cxn ang="0">
                  <a:pos x="251" y="1603"/>
                </a:cxn>
                <a:cxn ang="0">
                  <a:pos x="171" y="1331"/>
                </a:cxn>
                <a:cxn ang="0">
                  <a:pos x="139" y="1267"/>
                </a:cxn>
                <a:cxn ang="0">
                  <a:pos x="107" y="1155"/>
                </a:cxn>
                <a:cxn ang="0">
                  <a:pos x="27" y="795"/>
                </a:cxn>
                <a:cxn ang="0">
                  <a:pos x="3" y="547"/>
                </a:cxn>
                <a:cxn ang="0">
                  <a:pos x="107" y="171"/>
                </a:cxn>
                <a:cxn ang="0">
                  <a:pos x="203" y="107"/>
                </a:cxn>
                <a:cxn ang="0">
                  <a:pos x="403" y="91"/>
                </a:cxn>
                <a:cxn ang="0">
                  <a:pos x="723" y="67"/>
                </a:cxn>
                <a:cxn ang="0">
                  <a:pos x="1491" y="35"/>
                </a:cxn>
                <a:cxn ang="0">
                  <a:pos x="3035" y="3"/>
                </a:cxn>
                <a:cxn ang="0">
                  <a:pos x="4067" y="43"/>
                </a:cxn>
                <a:cxn ang="0">
                  <a:pos x="4243" y="59"/>
                </a:cxn>
                <a:cxn ang="0">
                  <a:pos x="4643" y="75"/>
                </a:cxn>
                <a:cxn ang="0">
                  <a:pos x="4835" y="115"/>
                </a:cxn>
                <a:cxn ang="0">
                  <a:pos x="4859" y="187"/>
                </a:cxn>
                <a:cxn ang="0">
                  <a:pos x="4875" y="235"/>
                </a:cxn>
                <a:cxn ang="0">
                  <a:pos x="4851" y="403"/>
                </a:cxn>
                <a:cxn ang="0">
                  <a:pos x="4707" y="459"/>
                </a:cxn>
                <a:cxn ang="0">
                  <a:pos x="4643" y="475"/>
                </a:cxn>
                <a:cxn ang="0">
                  <a:pos x="4107" y="467"/>
                </a:cxn>
                <a:cxn ang="0">
                  <a:pos x="3115" y="475"/>
                </a:cxn>
                <a:cxn ang="0">
                  <a:pos x="2139" y="403"/>
                </a:cxn>
                <a:cxn ang="0">
                  <a:pos x="323" y="451"/>
                </a:cxn>
                <a:cxn ang="0">
                  <a:pos x="203" y="499"/>
                </a:cxn>
                <a:cxn ang="0">
                  <a:pos x="155" y="531"/>
                </a:cxn>
                <a:cxn ang="0">
                  <a:pos x="67" y="611"/>
                </a:cxn>
                <a:cxn ang="0">
                  <a:pos x="27" y="747"/>
                </a:cxn>
              </a:cxnLst>
              <a:rect l="0" t="0" r="r" b="b"/>
              <a:pathLst>
                <a:path w="4892" h="2075">
                  <a:moveTo>
                    <a:pt x="379" y="2075"/>
                  </a:moveTo>
                  <a:cubicBezTo>
                    <a:pt x="367" y="1956"/>
                    <a:pt x="329" y="1844"/>
                    <a:pt x="291" y="1731"/>
                  </a:cubicBezTo>
                  <a:cubicBezTo>
                    <a:pt x="277" y="1688"/>
                    <a:pt x="272" y="1644"/>
                    <a:pt x="251" y="1603"/>
                  </a:cubicBezTo>
                  <a:cubicBezTo>
                    <a:pt x="236" y="1512"/>
                    <a:pt x="207" y="1416"/>
                    <a:pt x="171" y="1331"/>
                  </a:cubicBezTo>
                  <a:cubicBezTo>
                    <a:pt x="162" y="1309"/>
                    <a:pt x="145" y="1290"/>
                    <a:pt x="139" y="1267"/>
                  </a:cubicBezTo>
                  <a:cubicBezTo>
                    <a:pt x="129" y="1228"/>
                    <a:pt x="125" y="1192"/>
                    <a:pt x="107" y="1155"/>
                  </a:cubicBezTo>
                  <a:cubicBezTo>
                    <a:pt x="92" y="1032"/>
                    <a:pt x="57" y="915"/>
                    <a:pt x="27" y="795"/>
                  </a:cubicBezTo>
                  <a:cubicBezTo>
                    <a:pt x="19" y="711"/>
                    <a:pt x="9" y="631"/>
                    <a:pt x="3" y="547"/>
                  </a:cubicBezTo>
                  <a:cubicBezTo>
                    <a:pt x="9" y="421"/>
                    <a:pt x="0" y="260"/>
                    <a:pt x="107" y="171"/>
                  </a:cubicBezTo>
                  <a:cubicBezTo>
                    <a:pt x="135" y="147"/>
                    <a:pt x="163" y="112"/>
                    <a:pt x="203" y="107"/>
                  </a:cubicBezTo>
                  <a:cubicBezTo>
                    <a:pt x="269" y="99"/>
                    <a:pt x="336" y="97"/>
                    <a:pt x="403" y="91"/>
                  </a:cubicBezTo>
                  <a:cubicBezTo>
                    <a:pt x="561" y="59"/>
                    <a:pt x="456" y="76"/>
                    <a:pt x="723" y="67"/>
                  </a:cubicBezTo>
                  <a:cubicBezTo>
                    <a:pt x="924" y="0"/>
                    <a:pt x="1390" y="37"/>
                    <a:pt x="1491" y="35"/>
                  </a:cubicBezTo>
                  <a:cubicBezTo>
                    <a:pt x="2006" y="27"/>
                    <a:pt x="2520" y="10"/>
                    <a:pt x="3035" y="3"/>
                  </a:cubicBezTo>
                  <a:cubicBezTo>
                    <a:pt x="3392" y="7"/>
                    <a:pt x="3720" y="8"/>
                    <a:pt x="4067" y="43"/>
                  </a:cubicBezTo>
                  <a:cubicBezTo>
                    <a:pt x="4126" y="49"/>
                    <a:pt x="4184" y="56"/>
                    <a:pt x="4243" y="59"/>
                  </a:cubicBezTo>
                  <a:cubicBezTo>
                    <a:pt x="4376" y="66"/>
                    <a:pt x="4643" y="75"/>
                    <a:pt x="4643" y="75"/>
                  </a:cubicBezTo>
                  <a:cubicBezTo>
                    <a:pt x="4708" y="86"/>
                    <a:pt x="4771" y="99"/>
                    <a:pt x="4835" y="115"/>
                  </a:cubicBezTo>
                  <a:cubicBezTo>
                    <a:pt x="4843" y="139"/>
                    <a:pt x="4851" y="163"/>
                    <a:pt x="4859" y="187"/>
                  </a:cubicBezTo>
                  <a:cubicBezTo>
                    <a:pt x="4864" y="203"/>
                    <a:pt x="4875" y="235"/>
                    <a:pt x="4875" y="235"/>
                  </a:cubicBezTo>
                  <a:cubicBezTo>
                    <a:pt x="4873" y="276"/>
                    <a:pt x="4892" y="362"/>
                    <a:pt x="4851" y="403"/>
                  </a:cubicBezTo>
                  <a:cubicBezTo>
                    <a:pt x="4818" y="436"/>
                    <a:pt x="4751" y="444"/>
                    <a:pt x="4707" y="459"/>
                  </a:cubicBezTo>
                  <a:cubicBezTo>
                    <a:pt x="4686" y="466"/>
                    <a:pt x="4643" y="475"/>
                    <a:pt x="4643" y="475"/>
                  </a:cubicBezTo>
                  <a:cubicBezTo>
                    <a:pt x="4463" y="468"/>
                    <a:pt x="4286" y="476"/>
                    <a:pt x="4107" y="467"/>
                  </a:cubicBezTo>
                  <a:cubicBezTo>
                    <a:pt x="3784" y="421"/>
                    <a:pt x="3443" y="465"/>
                    <a:pt x="3115" y="475"/>
                  </a:cubicBezTo>
                  <a:cubicBezTo>
                    <a:pt x="2789" y="455"/>
                    <a:pt x="2464" y="426"/>
                    <a:pt x="2139" y="403"/>
                  </a:cubicBezTo>
                  <a:cubicBezTo>
                    <a:pt x="1483" y="407"/>
                    <a:pt x="939" y="400"/>
                    <a:pt x="323" y="451"/>
                  </a:cubicBezTo>
                  <a:cubicBezTo>
                    <a:pt x="281" y="465"/>
                    <a:pt x="241" y="478"/>
                    <a:pt x="203" y="499"/>
                  </a:cubicBezTo>
                  <a:cubicBezTo>
                    <a:pt x="186" y="508"/>
                    <a:pt x="155" y="531"/>
                    <a:pt x="155" y="531"/>
                  </a:cubicBezTo>
                  <a:cubicBezTo>
                    <a:pt x="133" y="563"/>
                    <a:pt x="99" y="589"/>
                    <a:pt x="67" y="611"/>
                  </a:cubicBezTo>
                  <a:cubicBezTo>
                    <a:pt x="53" y="652"/>
                    <a:pt x="27" y="703"/>
                    <a:pt x="27" y="747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189065" y="3142129"/>
            <a:ext cx="48618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Ich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besitze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nur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konische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Düsen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!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312" name="Freeform 24"/>
          <p:cNvSpPr>
            <a:spLocks/>
          </p:cNvSpPr>
          <p:nvPr/>
        </p:nvSpPr>
        <p:spPr bwMode="auto">
          <a:xfrm>
            <a:off x="1929897" y="2774746"/>
            <a:ext cx="5835146" cy="1115623"/>
          </a:xfrm>
          <a:custGeom>
            <a:avLst/>
            <a:gdLst/>
            <a:ahLst/>
            <a:cxnLst>
              <a:cxn ang="0">
                <a:pos x="3673" y="399"/>
              </a:cxn>
              <a:cxn ang="0">
                <a:pos x="3457" y="351"/>
              </a:cxn>
              <a:cxn ang="0">
                <a:pos x="3321" y="295"/>
              </a:cxn>
              <a:cxn ang="0">
                <a:pos x="3201" y="223"/>
              </a:cxn>
              <a:cxn ang="0">
                <a:pos x="3089" y="127"/>
              </a:cxn>
              <a:cxn ang="0">
                <a:pos x="2633" y="71"/>
              </a:cxn>
              <a:cxn ang="0">
                <a:pos x="1153" y="55"/>
              </a:cxn>
              <a:cxn ang="0">
                <a:pos x="745" y="31"/>
              </a:cxn>
              <a:cxn ang="0">
                <a:pos x="145" y="159"/>
              </a:cxn>
              <a:cxn ang="0">
                <a:pos x="41" y="327"/>
              </a:cxn>
              <a:cxn ang="0">
                <a:pos x="17" y="375"/>
              </a:cxn>
              <a:cxn ang="0">
                <a:pos x="1" y="471"/>
              </a:cxn>
              <a:cxn ang="0">
                <a:pos x="9" y="599"/>
              </a:cxn>
              <a:cxn ang="0">
                <a:pos x="201" y="679"/>
              </a:cxn>
              <a:cxn ang="0">
                <a:pos x="377" y="727"/>
              </a:cxn>
              <a:cxn ang="0">
                <a:pos x="801" y="767"/>
              </a:cxn>
              <a:cxn ang="0">
                <a:pos x="977" y="783"/>
              </a:cxn>
              <a:cxn ang="0">
                <a:pos x="1281" y="791"/>
              </a:cxn>
              <a:cxn ang="0">
                <a:pos x="1993" y="799"/>
              </a:cxn>
              <a:cxn ang="0">
                <a:pos x="2833" y="791"/>
              </a:cxn>
              <a:cxn ang="0">
                <a:pos x="3065" y="759"/>
              </a:cxn>
              <a:cxn ang="0">
                <a:pos x="3129" y="743"/>
              </a:cxn>
              <a:cxn ang="0">
                <a:pos x="3377" y="735"/>
              </a:cxn>
              <a:cxn ang="0">
                <a:pos x="3417" y="695"/>
              </a:cxn>
              <a:cxn ang="0">
                <a:pos x="3497" y="607"/>
              </a:cxn>
              <a:cxn ang="0">
                <a:pos x="3529" y="559"/>
              </a:cxn>
              <a:cxn ang="0">
                <a:pos x="3545" y="495"/>
              </a:cxn>
              <a:cxn ang="0">
                <a:pos x="3561" y="447"/>
              </a:cxn>
              <a:cxn ang="0">
                <a:pos x="3593" y="415"/>
              </a:cxn>
            </a:cxnLst>
            <a:rect l="0" t="0" r="r" b="b"/>
            <a:pathLst>
              <a:path w="3673" h="806">
                <a:moveTo>
                  <a:pt x="3673" y="399"/>
                </a:moveTo>
                <a:cubicBezTo>
                  <a:pt x="3617" y="394"/>
                  <a:pt x="3508" y="385"/>
                  <a:pt x="3457" y="351"/>
                </a:cubicBezTo>
                <a:cubicBezTo>
                  <a:pt x="3416" y="324"/>
                  <a:pt x="3369" y="307"/>
                  <a:pt x="3321" y="295"/>
                </a:cubicBezTo>
                <a:cubicBezTo>
                  <a:pt x="3283" y="270"/>
                  <a:pt x="3234" y="256"/>
                  <a:pt x="3201" y="223"/>
                </a:cubicBezTo>
                <a:cubicBezTo>
                  <a:pt x="3164" y="186"/>
                  <a:pt x="3137" y="147"/>
                  <a:pt x="3089" y="127"/>
                </a:cubicBezTo>
                <a:cubicBezTo>
                  <a:pt x="2948" y="67"/>
                  <a:pt x="2782" y="73"/>
                  <a:pt x="2633" y="71"/>
                </a:cubicBezTo>
                <a:cubicBezTo>
                  <a:pt x="2140" y="63"/>
                  <a:pt x="1646" y="61"/>
                  <a:pt x="1153" y="55"/>
                </a:cubicBezTo>
                <a:cubicBezTo>
                  <a:pt x="1017" y="48"/>
                  <a:pt x="881" y="39"/>
                  <a:pt x="745" y="31"/>
                </a:cubicBezTo>
                <a:cubicBezTo>
                  <a:pt x="537" y="36"/>
                  <a:pt x="304" y="0"/>
                  <a:pt x="145" y="159"/>
                </a:cubicBezTo>
                <a:cubicBezTo>
                  <a:pt x="131" y="200"/>
                  <a:pt x="74" y="294"/>
                  <a:pt x="41" y="327"/>
                </a:cubicBezTo>
                <a:cubicBezTo>
                  <a:pt x="35" y="344"/>
                  <a:pt x="22" y="358"/>
                  <a:pt x="17" y="375"/>
                </a:cubicBezTo>
                <a:cubicBezTo>
                  <a:pt x="8" y="406"/>
                  <a:pt x="9" y="440"/>
                  <a:pt x="1" y="471"/>
                </a:cubicBezTo>
                <a:cubicBezTo>
                  <a:pt x="4" y="514"/>
                  <a:pt x="0" y="557"/>
                  <a:pt x="9" y="599"/>
                </a:cubicBezTo>
                <a:cubicBezTo>
                  <a:pt x="14" y="625"/>
                  <a:pt x="178" y="673"/>
                  <a:pt x="201" y="679"/>
                </a:cubicBezTo>
                <a:cubicBezTo>
                  <a:pt x="257" y="693"/>
                  <a:pt x="320" y="719"/>
                  <a:pt x="377" y="727"/>
                </a:cubicBezTo>
                <a:cubicBezTo>
                  <a:pt x="517" y="747"/>
                  <a:pt x="660" y="758"/>
                  <a:pt x="801" y="767"/>
                </a:cubicBezTo>
                <a:cubicBezTo>
                  <a:pt x="860" y="771"/>
                  <a:pt x="918" y="780"/>
                  <a:pt x="977" y="783"/>
                </a:cubicBezTo>
                <a:cubicBezTo>
                  <a:pt x="1078" y="787"/>
                  <a:pt x="1180" y="789"/>
                  <a:pt x="1281" y="791"/>
                </a:cubicBezTo>
                <a:cubicBezTo>
                  <a:pt x="1518" y="795"/>
                  <a:pt x="1756" y="796"/>
                  <a:pt x="1993" y="799"/>
                </a:cubicBezTo>
                <a:cubicBezTo>
                  <a:pt x="2275" y="806"/>
                  <a:pt x="2551" y="799"/>
                  <a:pt x="2833" y="791"/>
                </a:cubicBezTo>
                <a:cubicBezTo>
                  <a:pt x="2911" y="782"/>
                  <a:pt x="2987" y="770"/>
                  <a:pt x="3065" y="759"/>
                </a:cubicBezTo>
                <a:cubicBezTo>
                  <a:pt x="3087" y="756"/>
                  <a:pt x="3107" y="744"/>
                  <a:pt x="3129" y="743"/>
                </a:cubicBezTo>
                <a:cubicBezTo>
                  <a:pt x="3212" y="738"/>
                  <a:pt x="3294" y="738"/>
                  <a:pt x="3377" y="735"/>
                </a:cubicBezTo>
                <a:cubicBezTo>
                  <a:pt x="3441" y="692"/>
                  <a:pt x="3364" y="748"/>
                  <a:pt x="3417" y="695"/>
                </a:cubicBezTo>
                <a:cubicBezTo>
                  <a:pt x="3456" y="656"/>
                  <a:pt x="3461" y="661"/>
                  <a:pt x="3497" y="607"/>
                </a:cubicBezTo>
                <a:cubicBezTo>
                  <a:pt x="3508" y="591"/>
                  <a:pt x="3529" y="559"/>
                  <a:pt x="3529" y="559"/>
                </a:cubicBezTo>
                <a:cubicBezTo>
                  <a:pt x="3534" y="538"/>
                  <a:pt x="3540" y="516"/>
                  <a:pt x="3545" y="495"/>
                </a:cubicBezTo>
                <a:cubicBezTo>
                  <a:pt x="3549" y="479"/>
                  <a:pt x="3547" y="456"/>
                  <a:pt x="3561" y="447"/>
                </a:cubicBezTo>
                <a:cubicBezTo>
                  <a:pt x="3590" y="428"/>
                  <a:pt x="3581" y="440"/>
                  <a:pt x="3593" y="415"/>
                </a:cubicBezTo>
              </a:path>
            </a:pathLst>
          </a:custGeom>
          <a:noFill/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07504" y="596901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Blasformspezialist</a:t>
            </a:r>
            <a:endParaRPr lang="de-DE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2195736" y="5969016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Produktionsleiter</a:t>
            </a:r>
            <a:endParaRPr lang="de-DE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7602990" y="59690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Einrichter</a:t>
            </a:r>
            <a:endParaRPr lang="de-DE" b="1" dirty="0"/>
          </a:p>
        </p:txBody>
      </p:sp>
      <p:sp>
        <p:nvSpPr>
          <p:cNvPr id="32" name="Titel 14"/>
          <p:cNvSpPr txBox="1">
            <a:spLocks/>
          </p:cNvSpPr>
          <p:nvPr/>
        </p:nvSpPr>
        <p:spPr bwMode="auto">
          <a:xfrm>
            <a:off x="395536" y="197768"/>
            <a:ext cx="5184576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48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Aktuelle Situation</a:t>
            </a:r>
            <a:endParaRPr lang="de-DE" sz="48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hteck 24" hidden="1"/>
          <p:cNvSpPr/>
          <p:nvPr/>
        </p:nvSpPr>
        <p:spPr bwMode="auto">
          <a:xfrm>
            <a:off x="5364088" y="2103828"/>
            <a:ext cx="1440160" cy="6480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73" name="Ellipse 72"/>
          <p:cNvSpPr/>
          <p:nvPr/>
        </p:nvSpPr>
        <p:spPr bwMode="auto">
          <a:xfrm>
            <a:off x="899592" y="3320033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598792" y="2060848"/>
            <a:ext cx="8430908" cy="2407270"/>
            <a:chOff x="598792" y="2079005"/>
            <a:chExt cx="8430908" cy="2407270"/>
          </a:xfrm>
        </p:grpSpPr>
        <p:sp>
          <p:nvSpPr>
            <p:cNvPr id="72" name="Freihandform 71"/>
            <p:cNvSpPr/>
            <p:nvPr/>
          </p:nvSpPr>
          <p:spPr bwMode="auto">
            <a:xfrm>
              <a:off x="598792" y="2079005"/>
              <a:ext cx="8430908" cy="2407270"/>
            </a:xfrm>
            <a:custGeom>
              <a:avLst/>
              <a:gdLst>
                <a:gd name="connsiteX0" fmla="*/ 2182508 w 8430908"/>
                <a:gd name="connsiteY0" fmla="*/ 2407270 h 2407270"/>
                <a:gd name="connsiteX1" fmla="*/ 2134883 w 8430908"/>
                <a:gd name="connsiteY1" fmla="*/ 2359645 h 2407270"/>
                <a:gd name="connsiteX2" fmla="*/ 2077733 w 8430908"/>
                <a:gd name="connsiteY2" fmla="*/ 2321545 h 2407270"/>
                <a:gd name="connsiteX3" fmla="*/ 2039633 w 8430908"/>
                <a:gd name="connsiteY3" fmla="*/ 2292970 h 2407270"/>
                <a:gd name="connsiteX4" fmla="*/ 2011058 w 8430908"/>
                <a:gd name="connsiteY4" fmla="*/ 2264395 h 2407270"/>
                <a:gd name="connsiteX5" fmla="*/ 1982483 w 8430908"/>
                <a:gd name="connsiteY5" fmla="*/ 2254870 h 2407270"/>
                <a:gd name="connsiteX6" fmla="*/ 1887233 w 8430908"/>
                <a:gd name="connsiteY6" fmla="*/ 2188195 h 2407270"/>
                <a:gd name="connsiteX7" fmla="*/ 1744358 w 8430908"/>
                <a:gd name="connsiteY7" fmla="*/ 2121520 h 2407270"/>
                <a:gd name="connsiteX8" fmla="*/ 1687208 w 8430908"/>
                <a:gd name="connsiteY8" fmla="*/ 2092945 h 2407270"/>
                <a:gd name="connsiteX9" fmla="*/ 1611008 w 8430908"/>
                <a:gd name="connsiteY9" fmla="*/ 2045320 h 2407270"/>
                <a:gd name="connsiteX10" fmla="*/ 1525283 w 8430908"/>
                <a:gd name="connsiteY10" fmla="*/ 2026270 h 2407270"/>
                <a:gd name="connsiteX11" fmla="*/ 1420508 w 8430908"/>
                <a:gd name="connsiteY11" fmla="*/ 1950070 h 2407270"/>
                <a:gd name="connsiteX12" fmla="*/ 1372883 w 8430908"/>
                <a:gd name="connsiteY12" fmla="*/ 1911970 h 2407270"/>
                <a:gd name="connsiteX13" fmla="*/ 1334783 w 8430908"/>
                <a:gd name="connsiteY13" fmla="*/ 1892920 h 2407270"/>
                <a:gd name="connsiteX14" fmla="*/ 1258583 w 8430908"/>
                <a:gd name="connsiteY14" fmla="*/ 1826245 h 2407270"/>
                <a:gd name="connsiteX15" fmla="*/ 1210958 w 8430908"/>
                <a:gd name="connsiteY15" fmla="*/ 1797670 h 2407270"/>
                <a:gd name="connsiteX16" fmla="*/ 1182383 w 8430908"/>
                <a:gd name="connsiteY16" fmla="*/ 1769095 h 2407270"/>
                <a:gd name="connsiteX17" fmla="*/ 1125233 w 8430908"/>
                <a:gd name="connsiteY17" fmla="*/ 1740520 h 2407270"/>
                <a:gd name="connsiteX18" fmla="*/ 972833 w 8430908"/>
                <a:gd name="connsiteY18" fmla="*/ 1683370 h 2407270"/>
                <a:gd name="connsiteX19" fmla="*/ 829958 w 8430908"/>
                <a:gd name="connsiteY19" fmla="*/ 1588120 h 2407270"/>
                <a:gd name="connsiteX20" fmla="*/ 744233 w 8430908"/>
                <a:gd name="connsiteY20" fmla="*/ 1521445 h 2407270"/>
                <a:gd name="connsiteX21" fmla="*/ 725183 w 8430908"/>
                <a:gd name="connsiteY21" fmla="*/ 1492870 h 2407270"/>
                <a:gd name="connsiteX22" fmla="*/ 658508 w 8430908"/>
                <a:gd name="connsiteY22" fmla="*/ 1435720 h 2407270"/>
                <a:gd name="connsiteX23" fmla="*/ 629933 w 8430908"/>
                <a:gd name="connsiteY23" fmla="*/ 1388095 h 2407270"/>
                <a:gd name="connsiteX24" fmla="*/ 601358 w 8430908"/>
                <a:gd name="connsiteY24" fmla="*/ 1359520 h 2407270"/>
                <a:gd name="connsiteX25" fmla="*/ 572783 w 8430908"/>
                <a:gd name="connsiteY25" fmla="*/ 1283320 h 2407270"/>
                <a:gd name="connsiteX26" fmla="*/ 534683 w 8430908"/>
                <a:gd name="connsiteY26" fmla="*/ 1245220 h 2407270"/>
                <a:gd name="connsiteX27" fmla="*/ 487058 w 8430908"/>
                <a:gd name="connsiteY27" fmla="*/ 1149970 h 2407270"/>
                <a:gd name="connsiteX28" fmla="*/ 363233 w 8430908"/>
                <a:gd name="connsiteY28" fmla="*/ 997570 h 2407270"/>
                <a:gd name="connsiteX29" fmla="*/ 334658 w 8430908"/>
                <a:gd name="connsiteY29" fmla="*/ 949945 h 2407270"/>
                <a:gd name="connsiteX30" fmla="*/ 306083 w 8430908"/>
                <a:gd name="connsiteY30" fmla="*/ 892795 h 2407270"/>
                <a:gd name="connsiteX31" fmla="*/ 267983 w 8430908"/>
                <a:gd name="connsiteY31" fmla="*/ 854695 h 2407270"/>
                <a:gd name="connsiteX32" fmla="*/ 210833 w 8430908"/>
                <a:gd name="connsiteY32" fmla="*/ 759445 h 2407270"/>
                <a:gd name="connsiteX33" fmla="*/ 201308 w 8430908"/>
                <a:gd name="connsiteY33" fmla="*/ 730870 h 2407270"/>
                <a:gd name="connsiteX34" fmla="*/ 163208 w 8430908"/>
                <a:gd name="connsiteY34" fmla="*/ 673720 h 2407270"/>
                <a:gd name="connsiteX35" fmla="*/ 134633 w 8430908"/>
                <a:gd name="connsiteY35" fmla="*/ 616570 h 2407270"/>
                <a:gd name="connsiteX36" fmla="*/ 106058 w 8430908"/>
                <a:gd name="connsiteY36" fmla="*/ 511795 h 2407270"/>
                <a:gd name="connsiteX37" fmla="*/ 87008 w 8430908"/>
                <a:gd name="connsiteY37" fmla="*/ 473695 h 2407270"/>
                <a:gd name="connsiteX38" fmla="*/ 39383 w 8430908"/>
                <a:gd name="connsiteY38" fmla="*/ 387970 h 2407270"/>
                <a:gd name="connsiteX39" fmla="*/ 20333 w 8430908"/>
                <a:gd name="connsiteY39" fmla="*/ 321295 h 2407270"/>
                <a:gd name="connsiteX40" fmla="*/ 1283 w 8430908"/>
                <a:gd name="connsiteY40" fmla="*/ 273670 h 2407270"/>
                <a:gd name="connsiteX41" fmla="*/ 10808 w 8430908"/>
                <a:gd name="connsiteY41" fmla="*/ 140320 h 2407270"/>
                <a:gd name="connsiteX42" fmla="*/ 39383 w 8430908"/>
                <a:gd name="connsiteY42" fmla="*/ 121270 h 2407270"/>
                <a:gd name="connsiteX43" fmla="*/ 106058 w 8430908"/>
                <a:gd name="connsiteY43" fmla="*/ 102220 h 2407270"/>
                <a:gd name="connsiteX44" fmla="*/ 134633 w 8430908"/>
                <a:gd name="connsiteY44" fmla="*/ 83170 h 2407270"/>
                <a:gd name="connsiteX45" fmla="*/ 229883 w 8430908"/>
                <a:gd name="connsiteY45" fmla="*/ 54595 h 2407270"/>
                <a:gd name="connsiteX46" fmla="*/ 287033 w 8430908"/>
                <a:gd name="connsiteY46" fmla="*/ 26020 h 2407270"/>
                <a:gd name="connsiteX47" fmla="*/ 315608 w 8430908"/>
                <a:gd name="connsiteY47" fmla="*/ 6970 h 2407270"/>
                <a:gd name="connsiteX48" fmla="*/ 5040008 w 8430908"/>
                <a:gd name="connsiteY48" fmla="*/ 26020 h 2407270"/>
                <a:gd name="connsiteX49" fmla="*/ 5973458 w 8430908"/>
                <a:gd name="connsiteY49" fmla="*/ 35545 h 2407270"/>
                <a:gd name="connsiteX50" fmla="*/ 6449708 w 8430908"/>
                <a:gd name="connsiteY50" fmla="*/ 54595 h 2407270"/>
                <a:gd name="connsiteX51" fmla="*/ 7173608 w 8430908"/>
                <a:gd name="connsiteY51" fmla="*/ 64120 h 2407270"/>
                <a:gd name="connsiteX52" fmla="*/ 8307083 w 8430908"/>
                <a:gd name="connsiteY52" fmla="*/ 83170 h 2407270"/>
                <a:gd name="connsiteX53" fmla="*/ 8335658 w 8430908"/>
                <a:gd name="connsiteY53" fmla="*/ 102220 h 2407270"/>
                <a:gd name="connsiteX54" fmla="*/ 8345183 w 8430908"/>
                <a:gd name="connsiteY54" fmla="*/ 130795 h 2407270"/>
                <a:gd name="connsiteX55" fmla="*/ 8373758 w 8430908"/>
                <a:gd name="connsiteY55" fmla="*/ 159370 h 2407270"/>
                <a:gd name="connsiteX56" fmla="*/ 8383283 w 8430908"/>
                <a:gd name="connsiteY56" fmla="*/ 187945 h 2407270"/>
                <a:gd name="connsiteX57" fmla="*/ 8392808 w 8430908"/>
                <a:gd name="connsiteY57" fmla="*/ 226045 h 2407270"/>
                <a:gd name="connsiteX58" fmla="*/ 8411858 w 8430908"/>
                <a:gd name="connsiteY58" fmla="*/ 254620 h 2407270"/>
                <a:gd name="connsiteX59" fmla="*/ 8421383 w 8430908"/>
                <a:gd name="connsiteY59" fmla="*/ 292720 h 2407270"/>
                <a:gd name="connsiteX60" fmla="*/ 8430908 w 8430908"/>
                <a:gd name="connsiteY60" fmla="*/ 321295 h 2407270"/>
                <a:gd name="connsiteX61" fmla="*/ 8421383 w 8430908"/>
                <a:gd name="connsiteY61" fmla="*/ 483220 h 2407270"/>
                <a:gd name="connsiteX62" fmla="*/ 8392808 w 8430908"/>
                <a:gd name="connsiteY62" fmla="*/ 587995 h 2407270"/>
                <a:gd name="connsiteX63" fmla="*/ 8383283 w 8430908"/>
                <a:gd name="connsiteY63" fmla="*/ 654670 h 2407270"/>
                <a:gd name="connsiteX64" fmla="*/ 8335658 w 8430908"/>
                <a:gd name="connsiteY64" fmla="*/ 702295 h 2407270"/>
                <a:gd name="connsiteX65" fmla="*/ 8240408 w 8430908"/>
                <a:gd name="connsiteY65" fmla="*/ 740395 h 2407270"/>
                <a:gd name="connsiteX66" fmla="*/ 8011808 w 8430908"/>
                <a:gd name="connsiteY66" fmla="*/ 730870 h 2407270"/>
                <a:gd name="connsiteX67" fmla="*/ 7907033 w 8430908"/>
                <a:gd name="connsiteY67" fmla="*/ 711820 h 2407270"/>
                <a:gd name="connsiteX68" fmla="*/ 7840358 w 8430908"/>
                <a:gd name="connsiteY68" fmla="*/ 702295 h 2407270"/>
                <a:gd name="connsiteX69" fmla="*/ 5859158 w 8430908"/>
                <a:gd name="connsiteY69" fmla="*/ 683245 h 2407270"/>
                <a:gd name="connsiteX70" fmla="*/ 4287533 w 8430908"/>
                <a:gd name="connsiteY70" fmla="*/ 673720 h 2407270"/>
                <a:gd name="connsiteX71" fmla="*/ 4163708 w 8430908"/>
                <a:gd name="connsiteY71" fmla="*/ 664195 h 2407270"/>
                <a:gd name="connsiteX72" fmla="*/ 4135133 w 8430908"/>
                <a:gd name="connsiteY72" fmla="*/ 654670 h 2407270"/>
                <a:gd name="connsiteX73" fmla="*/ 3820808 w 8430908"/>
                <a:gd name="connsiteY73" fmla="*/ 645145 h 2407270"/>
                <a:gd name="connsiteX74" fmla="*/ 3735083 w 8430908"/>
                <a:gd name="connsiteY74" fmla="*/ 626095 h 2407270"/>
                <a:gd name="connsiteX75" fmla="*/ 3649358 w 8430908"/>
                <a:gd name="connsiteY75" fmla="*/ 616570 h 2407270"/>
                <a:gd name="connsiteX76" fmla="*/ 3201683 w 8430908"/>
                <a:gd name="connsiteY76" fmla="*/ 607045 h 2407270"/>
                <a:gd name="connsiteX77" fmla="*/ 3039758 w 8430908"/>
                <a:gd name="connsiteY77" fmla="*/ 597520 h 2407270"/>
                <a:gd name="connsiteX78" fmla="*/ 2973083 w 8430908"/>
                <a:gd name="connsiteY78" fmla="*/ 587995 h 2407270"/>
                <a:gd name="connsiteX79" fmla="*/ 2696858 w 8430908"/>
                <a:gd name="connsiteY79" fmla="*/ 578470 h 2407270"/>
                <a:gd name="connsiteX80" fmla="*/ 639458 w 8430908"/>
                <a:gd name="connsiteY80" fmla="*/ 587995 h 2407270"/>
                <a:gd name="connsiteX81" fmla="*/ 572783 w 8430908"/>
                <a:gd name="connsiteY81" fmla="*/ 607045 h 2407270"/>
                <a:gd name="connsiteX82" fmla="*/ 534683 w 8430908"/>
                <a:gd name="connsiteY82" fmla="*/ 635620 h 2407270"/>
                <a:gd name="connsiteX83" fmla="*/ 496583 w 8430908"/>
                <a:gd name="connsiteY83" fmla="*/ 702295 h 2407270"/>
                <a:gd name="connsiteX84" fmla="*/ 468008 w 8430908"/>
                <a:gd name="connsiteY84" fmla="*/ 730870 h 2407270"/>
                <a:gd name="connsiteX85" fmla="*/ 420383 w 8430908"/>
                <a:gd name="connsiteY85" fmla="*/ 816595 h 2407270"/>
                <a:gd name="connsiteX86" fmla="*/ 429908 w 8430908"/>
                <a:gd name="connsiteY86" fmla="*/ 968995 h 2407270"/>
                <a:gd name="connsiteX87" fmla="*/ 439433 w 8430908"/>
                <a:gd name="connsiteY87" fmla="*/ 997570 h 2407270"/>
                <a:gd name="connsiteX88" fmla="*/ 468008 w 8430908"/>
                <a:gd name="connsiteY88" fmla="*/ 1092820 h 2407270"/>
                <a:gd name="connsiteX89" fmla="*/ 458483 w 8430908"/>
                <a:gd name="connsiteY89" fmla="*/ 1349995 h 24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8430908" h="2407270">
                  <a:moveTo>
                    <a:pt x="2182508" y="2407270"/>
                  </a:moveTo>
                  <a:cubicBezTo>
                    <a:pt x="2165046" y="2337420"/>
                    <a:pt x="2190446" y="2391395"/>
                    <a:pt x="2134883" y="2359645"/>
                  </a:cubicBezTo>
                  <a:cubicBezTo>
                    <a:pt x="2034994" y="2302566"/>
                    <a:pt x="2166950" y="2351284"/>
                    <a:pt x="2077733" y="2321545"/>
                  </a:cubicBezTo>
                  <a:cubicBezTo>
                    <a:pt x="2065033" y="2312020"/>
                    <a:pt x="2051686" y="2303301"/>
                    <a:pt x="2039633" y="2292970"/>
                  </a:cubicBezTo>
                  <a:cubicBezTo>
                    <a:pt x="2029406" y="2284204"/>
                    <a:pt x="2022266" y="2271867"/>
                    <a:pt x="2011058" y="2264395"/>
                  </a:cubicBezTo>
                  <a:cubicBezTo>
                    <a:pt x="2002704" y="2258826"/>
                    <a:pt x="1992008" y="2258045"/>
                    <a:pt x="1982483" y="2254870"/>
                  </a:cubicBezTo>
                  <a:cubicBezTo>
                    <a:pt x="1946479" y="2200864"/>
                    <a:pt x="1976653" y="2235886"/>
                    <a:pt x="1887233" y="2188195"/>
                  </a:cubicBezTo>
                  <a:cubicBezTo>
                    <a:pt x="1715861" y="2096796"/>
                    <a:pt x="1930519" y="2201303"/>
                    <a:pt x="1744358" y="2121520"/>
                  </a:cubicBezTo>
                  <a:cubicBezTo>
                    <a:pt x="1724782" y="2113130"/>
                    <a:pt x="1705700" y="2103512"/>
                    <a:pt x="1687208" y="2092945"/>
                  </a:cubicBezTo>
                  <a:cubicBezTo>
                    <a:pt x="1661202" y="2078084"/>
                    <a:pt x="1638705" y="2056725"/>
                    <a:pt x="1611008" y="2045320"/>
                  </a:cubicBezTo>
                  <a:cubicBezTo>
                    <a:pt x="1583941" y="2034175"/>
                    <a:pt x="1553858" y="2032620"/>
                    <a:pt x="1525283" y="2026270"/>
                  </a:cubicBezTo>
                  <a:cubicBezTo>
                    <a:pt x="1384706" y="1909123"/>
                    <a:pt x="1541063" y="2034459"/>
                    <a:pt x="1420508" y="1950070"/>
                  </a:cubicBezTo>
                  <a:cubicBezTo>
                    <a:pt x="1403853" y="1938412"/>
                    <a:pt x="1389799" y="1923247"/>
                    <a:pt x="1372883" y="1911970"/>
                  </a:cubicBezTo>
                  <a:cubicBezTo>
                    <a:pt x="1361069" y="1904094"/>
                    <a:pt x="1346824" y="1900445"/>
                    <a:pt x="1334783" y="1892920"/>
                  </a:cubicBezTo>
                  <a:cubicBezTo>
                    <a:pt x="1261828" y="1847323"/>
                    <a:pt x="1331086" y="1882636"/>
                    <a:pt x="1258583" y="1826245"/>
                  </a:cubicBezTo>
                  <a:cubicBezTo>
                    <a:pt x="1243970" y="1814879"/>
                    <a:pt x="1225769" y="1808778"/>
                    <a:pt x="1210958" y="1797670"/>
                  </a:cubicBezTo>
                  <a:cubicBezTo>
                    <a:pt x="1200182" y="1789588"/>
                    <a:pt x="1193591" y="1776567"/>
                    <a:pt x="1182383" y="1769095"/>
                  </a:cubicBezTo>
                  <a:cubicBezTo>
                    <a:pt x="1164662" y="1757281"/>
                    <a:pt x="1144533" y="1749527"/>
                    <a:pt x="1125233" y="1740520"/>
                  </a:cubicBezTo>
                  <a:cubicBezTo>
                    <a:pt x="1031507" y="1696781"/>
                    <a:pt x="1059876" y="1708239"/>
                    <a:pt x="972833" y="1683370"/>
                  </a:cubicBezTo>
                  <a:cubicBezTo>
                    <a:pt x="902001" y="1639100"/>
                    <a:pt x="894993" y="1636896"/>
                    <a:pt x="829958" y="1588120"/>
                  </a:cubicBezTo>
                  <a:cubicBezTo>
                    <a:pt x="800998" y="1566400"/>
                    <a:pt x="764313" y="1551566"/>
                    <a:pt x="744233" y="1521445"/>
                  </a:cubicBezTo>
                  <a:cubicBezTo>
                    <a:pt x="737883" y="1511920"/>
                    <a:pt x="733278" y="1500965"/>
                    <a:pt x="725183" y="1492870"/>
                  </a:cubicBezTo>
                  <a:cubicBezTo>
                    <a:pt x="686555" y="1454242"/>
                    <a:pt x="689613" y="1477193"/>
                    <a:pt x="658508" y="1435720"/>
                  </a:cubicBezTo>
                  <a:cubicBezTo>
                    <a:pt x="647400" y="1420909"/>
                    <a:pt x="641041" y="1402906"/>
                    <a:pt x="629933" y="1388095"/>
                  </a:cubicBezTo>
                  <a:cubicBezTo>
                    <a:pt x="621851" y="1377319"/>
                    <a:pt x="609188" y="1370481"/>
                    <a:pt x="601358" y="1359520"/>
                  </a:cubicBezTo>
                  <a:cubicBezTo>
                    <a:pt x="482368" y="1192933"/>
                    <a:pt x="672495" y="1442859"/>
                    <a:pt x="572783" y="1283320"/>
                  </a:cubicBezTo>
                  <a:cubicBezTo>
                    <a:pt x="563264" y="1268090"/>
                    <a:pt x="544395" y="1260328"/>
                    <a:pt x="534683" y="1245220"/>
                  </a:cubicBezTo>
                  <a:cubicBezTo>
                    <a:pt x="515487" y="1215360"/>
                    <a:pt x="509783" y="1177240"/>
                    <a:pt x="487058" y="1149970"/>
                  </a:cubicBezTo>
                  <a:cubicBezTo>
                    <a:pt x="482887" y="1144965"/>
                    <a:pt x="389158" y="1036458"/>
                    <a:pt x="363233" y="997570"/>
                  </a:cubicBezTo>
                  <a:cubicBezTo>
                    <a:pt x="352964" y="982166"/>
                    <a:pt x="343523" y="966198"/>
                    <a:pt x="334658" y="949945"/>
                  </a:cubicBezTo>
                  <a:cubicBezTo>
                    <a:pt x="324459" y="931247"/>
                    <a:pt x="318297" y="910243"/>
                    <a:pt x="306083" y="892795"/>
                  </a:cubicBezTo>
                  <a:cubicBezTo>
                    <a:pt x="295783" y="878081"/>
                    <a:pt x="278422" y="869310"/>
                    <a:pt x="267983" y="854695"/>
                  </a:cubicBezTo>
                  <a:cubicBezTo>
                    <a:pt x="246462" y="824565"/>
                    <a:pt x="222542" y="794571"/>
                    <a:pt x="210833" y="759445"/>
                  </a:cubicBezTo>
                  <a:cubicBezTo>
                    <a:pt x="207658" y="749920"/>
                    <a:pt x="206184" y="739647"/>
                    <a:pt x="201308" y="730870"/>
                  </a:cubicBezTo>
                  <a:cubicBezTo>
                    <a:pt x="190189" y="710856"/>
                    <a:pt x="170448" y="695440"/>
                    <a:pt x="163208" y="673720"/>
                  </a:cubicBezTo>
                  <a:cubicBezTo>
                    <a:pt x="150063" y="634285"/>
                    <a:pt x="159252" y="653499"/>
                    <a:pt x="134633" y="616570"/>
                  </a:cubicBezTo>
                  <a:cubicBezTo>
                    <a:pt x="127665" y="581731"/>
                    <a:pt x="122171" y="544021"/>
                    <a:pt x="106058" y="511795"/>
                  </a:cubicBezTo>
                  <a:cubicBezTo>
                    <a:pt x="99708" y="499095"/>
                    <a:pt x="94053" y="486023"/>
                    <a:pt x="87008" y="473695"/>
                  </a:cubicBezTo>
                  <a:cubicBezTo>
                    <a:pt x="49767" y="408523"/>
                    <a:pt x="84942" y="490478"/>
                    <a:pt x="39383" y="387970"/>
                  </a:cubicBezTo>
                  <a:cubicBezTo>
                    <a:pt x="27152" y="360451"/>
                    <a:pt x="30423" y="351566"/>
                    <a:pt x="20333" y="321295"/>
                  </a:cubicBezTo>
                  <a:cubicBezTo>
                    <a:pt x="14926" y="305075"/>
                    <a:pt x="7633" y="289545"/>
                    <a:pt x="1283" y="273670"/>
                  </a:cubicBezTo>
                  <a:cubicBezTo>
                    <a:pt x="4458" y="229220"/>
                    <a:pt x="0" y="183553"/>
                    <a:pt x="10808" y="140320"/>
                  </a:cubicBezTo>
                  <a:cubicBezTo>
                    <a:pt x="13584" y="129214"/>
                    <a:pt x="28861" y="125779"/>
                    <a:pt x="39383" y="121270"/>
                  </a:cubicBezTo>
                  <a:cubicBezTo>
                    <a:pt x="82109" y="102959"/>
                    <a:pt x="68987" y="120756"/>
                    <a:pt x="106058" y="102220"/>
                  </a:cubicBezTo>
                  <a:cubicBezTo>
                    <a:pt x="116297" y="97100"/>
                    <a:pt x="124111" y="87679"/>
                    <a:pt x="134633" y="83170"/>
                  </a:cubicBezTo>
                  <a:cubicBezTo>
                    <a:pt x="171905" y="67196"/>
                    <a:pt x="191467" y="80206"/>
                    <a:pt x="229883" y="54595"/>
                  </a:cubicBezTo>
                  <a:cubicBezTo>
                    <a:pt x="311775" y="0"/>
                    <a:pt x="208163" y="65455"/>
                    <a:pt x="287033" y="26020"/>
                  </a:cubicBezTo>
                  <a:cubicBezTo>
                    <a:pt x="297272" y="20900"/>
                    <a:pt x="306083" y="13320"/>
                    <a:pt x="315608" y="6970"/>
                  </a:cubicBezTo>
                  <a:lnTo>
                    <a:pt x="5040008" y="26020"/>
                  </a:lnTo>
                  <a:lnTo>
                    <a:pt x="5973458" y="35545"/>
                  </a:lnTo>
                  <a:cubicBezTo>
                    <a:pt x="6132302" y="38765"/>
                    <a:pt x="6290876" y="50813"/>
                    <a:pt x="6449708" y="54595"/>
                  </a:cubicBezTo>
                  <a:cubicBezTo>
                    <a:pt x="6690961" y="60339"/>
                    <a:pt x="6932316" y="60408"/>
                    <a:pt x="7173608" y="64120"/>
                  </a:cubicBezTo>
                  <a:lnTo>
                    <a:pt x="8307083" y="83170"/>
                  </a:lnTo>
                  <a:cubicBezTo>
                    <a:pt x="8316608" y="89520"/>
                    <a:pt x="8328507" y="93281"/>
                    <a:pt x="8335658" y="102220"/>
                  </a:cubicBezTo>
                  <a:cubicBezTo>
                    <a:pt x="8341930" y="110060"/>
                    <a:pt x="8339614" y="122441"/>
                    <a:pt x="8345183" y="130795"/>
                  </a:cubicBezTo>
                  <a:cubicBezTo>
                    <a:pt x="8352655" y="142003"/>
                    <a:pt x="8364233" y="149845"/>
                    <a:pt x="8373758" y="159370"/>
                  </a:cubicBezTo>
                  <a:cubicBezTo>
                    <a:pt x="8376933" y="168895"/>
                    <a:pt x="8380525" y="178291"/>
                    <a:pt x="8383283" y="187945"/>
                  </a:cubicBezTo>
                  <a:cubicBezTo>
                    <a:pt x="8386879" y="200532"/>
                    <a:pt x="8387651" y="214013"/>
                    <a:pt x="8392808" y="226045"/>
                  </a:cubicBezTo>
                  <a:cubicBezTo>
                    <a:pt x="8397317" y="236567"/>
                    <a:pt x="8405508" y="245095"/>
                    <a:pt x="8411858" y="254620"/>
                  </a:cubicBezTo>
                  <a:cubicBezTo>
                    <a:pt x="8415033" y="267320"/>
                    <a:pt x="8417787" y="280133"/>
                    <a:pt x="8421383" y="292720"/>
                  </a:cubicBezTo>
                  <a:cubicBezTo>
                    <a:pt x="8424141" y="302374"/>
                    <a:pt x="8430908" y="311255"/>
                    <a:pt x="8430908" y="321295"/>
                  </a:cubicBezTo>
                  <a:cubicBezTo>
                    <a:pt x="8430908" y="375363"/>
                    <a:pt x="8427825" y="429537"/>
                    <a:pt x="8421383" y="483220"/>
                  </a:cubicBezTo>
                  <a:cubicBezTo>
                    <a:pt x="8417355" y="516790"/>
                    <a:pt x="8403918" y="554665"/>
                    <a:pt x="8392808" y="587995"/>
                  </a:cubicBezTo>
                  <a:cubicBezTo>
                    <a:pt x="8389633" y="610220"/>
                    <a:pt x="8389734" y="633166"/>
                    <a:pt x="8383283" y="654670"/>
                  </a:cubicBezTo>
                  <a:cubicBezTo>
                    <a:pt x="8374970" y="682379"/>
                    <a:pt x="8356671" y="687286"/>
                    <a:pt x="8335658" y="702295"/>
                  </a:cubicBezTo>
                  <a:cubicBezTo>
                    <a:pt x="8278615" y="743040"/>
                    <a:pt x="8317466" y="727552"/>
                    <a:pt x="8240408" y="740395"/>
                  </a:cubicBezTo>
                  <a:cubicBezTo>
                    <a:pt x="8164208" y="737220"/>
                    <a:pt x="8087795" y="737383"/>
                    <a:pt x="8011808" y="730870"/>
                  </a:cubicBezTo>
                  <a:cubicBezTo>
                    <a:pt x="7976440" y="727838"/>
                    <a:pt x="7942048" y="717656"/>
                    <a:pt x="7907033" y="711820"/>
                  </a:cubicBezTo>
                  <a:cubicBezTo>
                    <a:pt x="7884888" y="708129"/>
                    <a:pt x="7862583" y="705470"/>
                    <a:pt x="7840358" y="702295"/>
                  </a:cubicBezTo>
                  <a:cubicBezTo>
                    <a:pt x="7155224" y="473917"/>
                    <a:pt x="7784753" y="673569"/>
                    <a:pt x="5859158" y="683245"/>
                  </a:cubicBezTo>
                  <a:lnTo>
                    <a:pt x="4287533" y="673720"/>
                  </a:lnTo>
                  <a:cubicBezTo>
                    <a:pt x="4246139" y="673255"/>
                    <a:pt x="4204785" y="669330"/>
                    <a:pt x="4163708" y="664195"/>
                  </a:cubicBezTo>
                  <a:cubicBezTo>
                    <a:pt x="4153745" y="662950"/>
                    <a:pt x="4145158" y="655227"/>
                    <a:pt x="4135133" y="654670"/>
                  </a:cubicBezTo>
                  <a:cubicBezTo>
                    <a:pt x="4030471" y="648855"/>
                    <a:pt x="3925583" y="648320"/>
                    <a:pt x="3820808" y="645145"/>
                  </a:cubicBezTo>
                  <a:cubicBezTo>
                    <a:pt x="3779721" y="631449"/>
                    <a:pt x="3790961" y="633545"/>
                    <a:pt x="3735083" y="626095"/>
                  </a:cubicBezTo>
                  <a:cubicBezTo>
                    <a:pt x="3706584" y="622295"/>
                    <a:pt x="3678091" y="617596"/>
                    <a:pt x="3649358" y="616570"/>
                  </a:cubicBezTo>
                  <a:cubicBezTo>
                    <a:pt x="3500194" y="611243"/>
                    <a:pt x="3350908" y="610220"/>
                    <a:pt x="3201683" y="607045"/>
                  </a:cubicBezTo>
                  <a:cubicBezTo>
                    <a:pt x="3147708" y="603870"/>
                    <a:pt x="3093640" y="602010"/>
                    <a:pt x="3039758" y="597520"/>
                  </a:cubicBezTo>
                  <a:cubicBezTo>
                    <a:pt x="3017385" y="595656"/>
                    <a:pt x="2995499" y="589240"/>
                    <a:pt x="2973083" y="587995"/>
                  </a:cubicBezTo>
                  <a:cubicBezTo>
                    <a:pt x="2881095" y="582885"/>
                    <a:pt x="2788933" y="581645"/>
                    <a:pt x="2696858" y="578470"/>
                  </a:cubicBezTo>
                  <a:lnTo>
                    <a:pt x="639458" y="587995"/>
                  </a:lnTo>
                  <a:cubicBezTo>
                    <a:pt x="627163" y="588107"/>
                    <a:pt x="586515" y="602468"/>
                    <a:pt x="572783" y="607045"/>
                  </a:cubicBezTo>
                  <a:cubicBezTo>
                    <a:pt x="560083" y="616570"/>
                    <a:pt x="545908" y="624395"/>
                    <a:pt x="534683" y="635620"/>
                  </a:cubicBezTo>
                  <a:cubicBezTo>
                    <a:pt x="512185" y="658118"/>
                    <a:pt x="515260" y="676148"/>
                    <a:pt x="496583" y="702295"/>
                  </a:cubicBezTo>
                  <a:cubicBezTo>
                    <a:pt x="488753" y="713256"/>
                    <a:pt x="476278" y="720237"/>
                    <a:pt x="468008" y="730870"/>
                  </a:cubicBezTo>
                  <a:cubicBezTo>
                    <a:pt x="429797" y="779998"/>
                    <a:pt x="434754" y="773481"/>
                    <a:pt x="420383" y="816595"/>
                  </a:cubicBezTo>
                  <a:cubicBezTo>
                    <a:pt x="423558" y="867395"/>
                    <a:pt x="424580" y="918376"/>
                    <a:pt x="429908" y="968995"/>
                  </a:cubicBezTo>
                  <a:cubicBezTo>
                    <a:pt x="430959" y="978980"/>
                    <a:pt x="437464" y="987725"/>
                    <a:pt x="439433" y="997570"/>
                  </a:cubicBezTo>
                  <a:cubicBezTo>
                    <a:pt x="456945" y="1085130"/>
                    <a:pt x="433258" y="1040694"/>
                    <a:pt x="468008" y="1092820"/>
                  </a:cubicBezTo>
                  <a:cubicBezTo>
                    <a:pt x="456898" y="1292801"/>
                    <a:pt x="458483" y="1207032"/>
                    <a:pt x="458483" y="1349995"/>
                  </a:cubicBez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1083733" y="2132856"/>
              <a:ext cx="752071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</a:rPr>
                <a:t>Na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</a:rPr>
                <a:t>klar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</a:rPr>
                <a:t>!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</a:rPr>
                <a:t>Entweder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</a:rPr>
                <a:t>konvergent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</a:rPr>
                <a:t>oder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</a:rPr>
                <a:t> divergent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923407" y="3212976"/>
              <a:ext cx="144016" cy="1223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3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39465"/>
            <a:ext cx="74927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accent6"/>
                </a:solidFill>
                <a:latin typeface="Arial Narrow" pitchFamily="34" charset="0"/>
              </a:rPr>
              <a:t>Düsengestaltung zur Wanddickensteuerung </a:t>
            </a:r>
          </a:p>
          <a:p>
            <a:r>
              <a:rPr lang="de-DE" sz="3200" b="1" dirty="0" smtClean="0">
                <a:solidFill>
                  <a:schemeClr val="accent6"/>
                </a:solidFill>
                <a:latin typeface="Arial Narrow" pitchFamily="34" charset="0"/>
              </a:rPr>
              <a:t>des Vorformlings in Abzugsrichtung </a:t>
            </a:r>
            <a:endParaRPr lang="de-DE" sz="3200" b="1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16175" t="44048" r="36303" b="25000"/>
          <a:stretch>
            <a:fillRect/>
          </a:stretch>
        </p:blipFill>
        <p:spPr bwMode="auto">
          <a:xfrm>
            <a:off x="856885" y="3309256"/>
            <a:ext cx="7570319" cy="277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 l="14861" t="41022" r="25905" b="38145"/>
          <a:stretch>
            <a:fillRect/>
          </a:stretch>
        </p:blipFill>
        <p:spPr bwMode="auto">
          <a:xfrm>
            <a:off x="58069" y="1712689"/>
            <a:ext cx="8808102" cy="174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23528" y="1328499"/>
            <a:ext cx="4768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Entsprechend der aktuellen Lehrmeinung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1560" y="5935434"/>
            <a:ext cx="840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</a:rPr>
              <a:t>Bilderquelle: </a:t>
            </a:r>
            <a:r>
              <a:rPr lang="de-DE" sz="1800" dirty="0" err="1" smtClean="0">
                <a:solidFill>
                  <a:srgbClr val="000000"/>
                </a:solidFill>
              </a:rPr>
              <a:t>Thielen</a:t>
            </a:r>
            <a:r>
              <a:rPr lang="de-DE" sz="1800" dirty="0" smtClean="0">
                <a:solidFill>
                  <a:srgbClr val="000000"/>
                </a:solidFill>
              </a:rPr>
              <a:t> et al.: Blasformen von Kunstsoff-Hohlkörpern [1],  Hanser Verlag</a:t>
            </a:r>
            <a:endParaRPr lang="de-DE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1267" t="13095" r="25260" b="7738"/>
          <a:stretch>
            <a:fillRect/>
          </a:stretch>
        </p:blipFill>
        <p:spPr bwMode="auto">
          <a:xfrm>
            <a:off x="537029" y="1262747"/>
            <a:ext cx="8258628" cy="48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841556" y="6008004"/>
            <a:ext cx="693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</a:rPr>
              <a:t>Quelle: Fachkunde Kunststofftechnik [3], Verlag Europa-Lehrmittel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5536" y="39465"/>
            <a:ext cx="74927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accent6"/>
                </a:solidFill>
                <a:latin typeface="Arial Narrow" pitchFamily="34" charset="0"/>
              </a:rPr>
              <a:t>Düsengestaltung zur Wanddickensteuerung </a:t>
            </a:r>
          </a:p>
          <a:p>
            <a:r>
              <a:rPr lang="de-DE" sz="3200" b="1" dirty="0" smtClean="0">
                <a:solidFill>
                  <a:schemeClr val="accent6"/>
                </a:solidFill>
                <a:latin typeface="Arial Narrow" pitchFamily="34" charset="0"/>
              </a:rPr>
              <a:t>des Vorformlings in Abzugsrichtung  </a:t>
            </a:r>
            <a:endParaRPr lang="de-DE" sz="3200" b="1" dirty="0">
              <a:solidFill>
                <a:schemeClr val="accent6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utsch">
  <a:themeElements>
    <a:clrScheme name="1_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Larissa-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1_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utsch">
  <a:themeElements>
    <a:clrScheme name="1_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Larissa-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1_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Microsoft Office PowerPoint</Application>
  <PresentationFormat>Bildschirmpräsentation (4:3)</PresentationFormat>
  <Paragraphs>168</Paragraphs>
  <Slides>34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6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Deutsch</vt:lpstr>
      <vt:lpstr>3_Benutzerdefiniertes Design</vt:lpstr>
      <vt:lpstr>1_Benutzerdefiniertes Design</vt:lpstr>
      <vt:lpstr>2_Benutzerdefiniertes Design</vt:lpstr>
      <vt:lpstr>Benutzerdefiniertes Design</vt:lpstr>
      <vt:lpstr>1_Deutsch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Groß II</dc:creator>
  <cp:lastModifiedBy>Groß II</cp:lastModifiedBy>
  <cp:revision>90</cp:revision>
  <dcterms:created xsi:type="dcterms:W3CDTF">2010-03-21T18:20:54Z</dcterms:created>
  <dcterms:modified xsi:type="dcterms:W3CDTF">2014-09-17T10:32:37Z</dcterms:modified>
</cp:coreProperties>
</file>